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817" r:id="rId3"/>
    <p:sldMasterId id="2147483836" r:id="rId4"/>
    <p:sldMasterId id="2147483849" r:id="rId5"/>
  </p:sldMasterIdLst>
  <p:notesMasterIdLst>
    <p:notesMasterId r:id="rId47"/>
  </p:notesMasterIdLst>
  <p:handoutMasterIdLst>
    <p:handoutMasterId r:id="rId48"/>
  </p:handoutMasterIdLst>
  <p:sldIdLst>
    <p:sldId id="646" r:id="rId6"/>
    <p:sldId id="647" r:id="rId7"/>
    <p:sldId id="636" r:id="rId8"/>
    <p:sldId id="637" r:id="rId9"/>
    <p:sldId id="641" r:id="rId10"/>
    <p:sldId id="638" r:id="rId11"/>
    <p:sldId id="639" r:id="rId12"/>
    <p:sldId id="640" r:id="rId13"/>
    <p:sldId id="258" r:id="rId14"/>
    <p:sldId id="644" r:id="rId15"/>
    <p:sldId id="645" r:id="rId16"/>
    <p:sldId id="632" r:id="rId17"/>
    <p:sldId id="631" r:id="rId18"/>
    <p:sldId id="545" r:id="rId19"/>
    <p:sldId id="629" r:id="rId20"/>
    <p:sldId id="525" r:id="rId21"/>
    <p:sldId id="546" r:id="rId22"/>
    <p:sldId id="607" r:id="rId23"/>
    <p:sldId id="614" r:id="rId24"/>
    <p:sldId id="605" r:id="rId25"/>
    <p:sldId id="606" r:id="rId26"/>
    <p:sldId id="598" r:id="rId27"/>
    <p:sldId id="597" r:id="rId28"/>
    <p:sldId id="609" r:id="rId29"/>
    <p:sldId id="599" r:id="rId30"/>
    <p:sldId id="570" r:id="rId31"/>
    <p:sldId id="625" r:id="rId32"/>
    <p:sldId id="600" r:id="rId33"/>
    <p:sldId id="611" r:id="rId34"/>
    <p:sldId id="602" r:id="rId35"/>
    <p:sldId id="592" r:id="rId36"/>
    <p:sldId id="593" r:id="rId37"/>
    <p:sldId id="612" r:id="rId38"/>
    <p:sldId id="613" r:id="rId39"/>
    <p:sldId id="615" r:id="rId40"/>
    <p:sldId id="616" r:id="rId41"/>
    <p:sldId id="626" r:id="rId42"/>
    <p:sldId id="617" r:id="rId43"/>
    <p:sldId id="619" r:id="rId44"/>
    <p:sldId id="624" r:id="rId45"/>
    <p:sldId id="64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08A"/>
    <a:srgbClr val="2C83B9"/>
    <a:srgbClr val="2F88C0"/>
    <a:srgbClr val="4299D4"/>
    <a:srgbClr val="7BB9E2"/>
    <a:srgbClr val="A2CAE4"/>
    <a:srgbClr val="C2DFF0"/>
    <a:srgbClr val="222A35"/>
    <a:srgbClr val="80C0EC"/>
    <a:srgbClr val="45A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3" autoAdjust="0"/>
    <p:restoredTop sz="94374" autoAdjust="0"/>
  </p:normalViewPr>
  <p:slideViewPr>
    <p:cSldViewPr snapToGrid="0">
      <p:cViewPr varScale="1">
        <p:scale>
          <a:sx n="67" d="100"/>
          <a:sy n="67" d="100"/>
        </p:scale>
        <p:origin x="480" y="60"/>
      </p:cViewPr>
      <p:guideLst>
        <p:guide orient="horz" pos="3216"/>
        <p:guide pos="3840"/>
      </p:guideLst>
    </p:cSldViewPr>
  </p:slideViewPr>
  <p:outlineViewPr>
    <p:cViewPr>
      <p:scale>
        <a:sx n="33" d="100"/>
        <a:sy n="33" d="100"/>
      </p:scale>
      <p:origin x="0" y="-6186"/>
    </p:cViewPr>
  </p:outlineViewPr>
  <p:notesTextViewPr>
    <p:cViewPr>
      <p:scale>
        <a:sx n="1" d="1"/>
        <a:sy n="1" d="1"/>
      </p:scale>
      <p:origin x="0" y="0"/>
    </p:cViewPr>
  </p:notesTextViewPr>
  <p:sorterViewPr>
    <p:cViewPr varScale="1">
      <p:scale>
        <a:sx n="1" d="1"/>
        <a:sy n="1" d="1"/>
      </p:scale>
      <p:origin x="0" y="-22002"/>
    </p:cViewPr>
  </p:sorterViewPr>
  <p:notesViewPr>
    <p:cSldViewPr snapToGrid="0" showGuides="1">
      <p:cViewPr varScale="1">
        <p:scale>
          <a:sx n="54" d="100"/>
          <a:sy n="54" d="100"/>
        </p:scale>
        <p:origin x="1944"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87D797-1524-4D86-8D4D-DA1A33F9C007}" type="datetimeFigureOut">
              <a:rPr lang="en-US" smtClean="0"/>
              <a:t>9/15/2020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184A43-F2C3-400E-83F3-88AC3141D825}" type="slidenum">
              <a:rPr lang="en-US" smtClean="0"/>
              <a:t>‹#›</a:t>
            </a:fld>
            <a:endParaRPr lang="en-US" dirty="0"/>
          </a:p>
        </p:txBody>
      </p:sp>
    </p:spTree>
    <p:extLst>
      <p:ext uri="{BB962C8B-B14F-4D97-AF65-F5344CB8AC3E}">
        <p14:creationId xmlns:p14="http://schemas.microsoft.com/office/powerpoint/2010/main" val="380726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1EAFC-EB8A-4C94-B2C2-B8BBF4E3E50F}" type="datetimeFigureOut">
              <a:rPr lang="en-US" smtClean="0"/>
              <a:t>9/15/2020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1F051-4910-43B6-88BC-8A7BA3F0CCEB}" type="slidenum">
              <a:rPr lang="en-US" smtClean="0"/>
              <a:t>‹#›</a:t>
            </a:fld>
            <a:endParaRPr lang="en-US" dirty="0"/>
          </a:p>
        </p:txBody>
      </p:sp>
    </p:spTree>
    <p:extLst>
      <p:ext uri="{BB962C8B-B14F-4D97-AF65-F5344CB8AC3E}">
        <p14:creationId xmlns:p14="http://schemas.microsoft.com/office/powerpoint/2010/main" val="3097750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5C1F051-4910-43B6-88BC-8A7BA3F0CCEB}" type="slidenum">
              <a:rPr lang="en-US" smtClean="0"/>
              <a:t>15</a:t>
            </a:fld>
            <a:endParaRPr lang="en-US" dirty="0"/>
          </a:p>
        </p:txBody>
      </p:sp>
    </p:spTree>
    <p:extLst>
      <p:ext uri="{BB962C8B-B14F-4D97-AF65-F5344CB8AC3E}">
        <p14:creationId xmlns:p14="http://schemas.microsoft.com/office/powerpoint/2010/main" val="836447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2.bin"/><Relationship Id="rId7" Type="http://schemas.openxmlformats.org/officeDocument/2006/relationships/image" Target="../media/image9.jpeg"/><Relationship Id="rId2" Type="http://schemas.openxmlformats.org/officeDocument/2006/relationships/slideMaster" Target="../slideMasters/slideMaster4.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oleObject" Target="../embeddings/oleObject3.bin"/><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5.bin"/><Relationship Id="rId7" Type="http://schemas.openxmlformats.org/officeDocument/2006/relationships/image" Target="../media/image9.jpeg"/><Relationship Id="rId2" Type="http://schemas.openxmlformats.org/officeDocument/2006/relationships/slideMaster" Target="../slideMasters/slideMaster5.xml"/><Relationship Id="rId1" Type="http://schemas.openxmlformats.org/officeDocument/2006/relationships/vmlDrawing" Target="../drawings/vmlDrawing4.vml"/><Relationship Id="rId6" Type="http://schemas.openxmlformats.org/officeDocument/2006/relationships/image" Target="../media/image11.png"/><Relationship Id="rId5" Type="http://schemas.openxmlformats.org/officeDocument/2006/relationships/oleObject" Target="../embeddings/oleObject6.bin"/><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92006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323697" y="1965700"/>
            <a:ext cx="4868303" cy="4892300"/>
          </a:xfrm>
          <a:custGeom>
            <a:avLst/>
            <a:gdLst>
              <a:gd name="connsiteX0" fmla="*/ 4868303 w 4868303"/>
              <a:gd name="connsiteY0" fmla="*/ 0 h 4892300"/>
              <a:gd name="connsiteX1" fmla="*/ 4868303 w 4868303"/>
              <a:gd name="connsiteY1" fmla="*/ 4892300 h 4892300"/>
              <a:gd name="connsiteX2" fmla="*/ 0 w 4868303"/>
              <a:gd name="connsiteY2" fmla="*/ 4892300 h 4892300"/>
              <a:gd name="connsiteX3" fmla="*/ 4571 w 4868303"/>
              <a:gd name="connsiteY3" fmla="*/ 4670006 h 4892300"/>
              <a:gd name="connsiteX4" fmla="*/ 1424222 w 4868303"/>
              <a:gd name="connsiteY4" fmla="*/ 1440941 h 4892300"/>
              <a:gd name="connsiteX5" fmla="*/ 4646361 w 4868303"/>
              <a:gd name="connsiteY5" fmla="*/ 5641 h 489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8303" h="4892300">
                <a:moveTo>
                  <a:pt x="4868303" y="0"/>
                </a:moveTo>
                <a:lnTo>
                  <a:pt x="4868303" y="4892300"/>
                </a:lnTo>
                <a:lnTo>
                  <a:pt x="0" y="4892300"/>
                </a:lnTo>
                <a:lnTo>
                  <a:pt x="4571" y="4670006"/>
                </a:lnTo>
                <a:cubicBezTo>
                  <a:pt x="59666" y="3457539"/>
                  <a:pt x="563998" y="2305350"/>
                  <a:pt x="1424222" y="1440941"/>
                </a:cubicBezTo>
                <a:cubicBezTo>
                  <a:pt x="2284448" y="576533"/>
                  <a:pt x="3434175" y="66617"/>
                  <a:pt x="4646361" y="5641"/>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63064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965876"/>
            <a:ext cx="4865688" cy="4892125"/>
          </a:xfrm>
          <a:custGeom>
            <a:avLst/>
            <a:gdLst>
              <a:gd name="connsiteX0" fmla="*/ 0 w 4865688"/>
              <a:gd name="connsiteY0" fmla="*/ 0 h 4892125"/>
              <a:gd name="connsiteX1" fmla="*/ 213673 w 4865688"/>
              <a:gd name="connsiteY1" fmla="*/ 3944 h 4892125"/>
              <a:gd name="connsiteX2" fmla="*/ 3479190 w 4865688"/>
              <a:gd name="connsiteY2" fmla="*/ 1451900 h 4892125"/>
              <a:gd name="connsiteX3" fmla="*/ 4849920 w 4865688"/>
              <a:gd name="connsiteY3" fmla="*/ 4245281 h 4892125"/>
              <a:gd name="connsiteX4" fmla="*/ 4865688 w 4865688"/>
              <a:gd name="connsiteY4" fmla="*/ 4391305 h 4892125"/>
              <a:gd name="connsiteX5" fmla="*/ 4865688 w 4865688"/>
              <a:gd name="connsiteY5" fmla="*/ 4892125 h 4892125"/>
              <a:gd name="connsiteX6" fmla="*/ 0 w 4865688"/>
              <a:gd name="connsiteY6" fmla="*/ 4892125 h 489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5688" h="4892125">
                <a:moveTo>
                  <a:pt x="0" y="0"/>
                </a:moveTo>
                <a:lnTo>
                  <a:pt x="213673" y="3944"/>
                </a:lnTo>
                <a:cubicBezTo>
                  <a:pt x="1442675" y="57615"/>
                  <a:pt x="2609998" y="572865"/>
                  <a:pt x="3479190" y="1451900"/>
                </a:cubicBezTo>
                <a:cubicBezTo>
                  <a:pt x="4232490" y="2213732"/>
                  <a:pt x="4710040" y="3196402"/>
                  <a:pt x="4849920" y="4245281"/>
                </a:cubicBezTo>
                <a:lnTo>
                  <a:pt x="4865688" y="4391305"/>
                </a:lnTo>
                <a:lnTo>
                  <a:pt x="4865688" y="4892125"/>
                </a:lnTo>
                <a:lnTo>
                  <a:pt x="0" y="4892125"/>
                </a:lnTo>
                <a:close/>
              </a:path>
            </a:pathLst>
          </a:custGeom>
        </p:spPr>
        <p:txBody>
          <a:bodyPr wrap="square">
            <a:noAutofit/>
          </a:bodyPr>
          <a:lstStyle/>
          <a:p>
            <a:endParaRPr lang="en-US" dirty="0"/>
          </a:p>
        </p:txBody>
      </p:sp>
    </p:spTree>
    <p:extLst>
      <p:ext uri="{BB962C8B-B14F-4D97-AF65-F5344CB8AC3E}">
        <p14:creationId xmlns:p14="http://schemas.microsoft.com/office/powerpoint/2010/main" val="2962491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4892675" cy="4892209"/>
          </a:xfrm>
          <a:custGeom>
            <a:avLst/>
            <a:gdLst>
              <a:gd name="connsiteX0" fmla="*/ 0 w 4892675"/>
              <a:gd name="connsiteY0" fmla="*/ 0 h 4892209"/>
              <a:gd name="connsiteX1" fmla="*/ 4892675 w 4892675"/>
              <a:gd name="connsiteY1" fmla="*/ 0 h 4892209"/>
              <a:gd name="connsiteX2" fmla="*/ 4892675 w 4892675"/>
              <a:gd name="connsiteY2" fmla="*/ 2046 h 4892209"/>
              <a:gd name="connsiteX3" fmla="*/ 4887015 w 4892675"/>
              <a:gd name="connsiteY3" fmla="*/ 238856 h 4892209"/>
              <a:gd name="connsiteX4" fmla="*/ 3451271 w 4892675"/>
              <a:gd name="connsiteY4" fmla="*/ 3468232 h 4892209"/>
              <a:gd name="connsiteX5" fmla="*/ 214894 w 4892675"/>
              <a:gd name="connsiteY5" fmla="*/ 4888127 h 4892209"/>
              <a:gd name="connsiteX6" fmla="*/ 0 w 4892675"/>
              <a:gd name="connsiteY6" fmla="*/ 4892209 h 489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2675" h="4892209">
                <a:moveTo>
                  <a:pt x="0" y="0"/>
                </a:moveTo>
                <a:lnTo>
                  <a:pt x="4892675" y="0"/>
                </a:lnTo>
                <a:lnTo>
                  <a:pt x="4892675" y="2046"/>
                </a:lnTo>
                <a:lnTo>
                  <a:pt x="4887015" y="238856"/>
                </a:lnTo>
                <a:cubicBezTo>
                  <a:pt x="4827691" y="1453619"/>
                  <a:pt x="4317495" y="2606244"/>
                  <a:pt x="3451271" y="3468232"/>
                </a:cubicBezTo>
                <a:cubicBezTo>
                  <a:pt x="2585047" y="4330219"/>
                  <a:pt x="1429934" y="4834758"/>
                  <a:pt x="214894" y="4888127"/>
                </a:cubicBezTo>
                <a:lnTo>
                  <a:pt x="0" y="4892209"/>
                </a:lnTo>
                <a:close/>
              </a:path>
            </a:pathLst>
          </a:custGeom>
        </p:spPr>
        <p:txBody>
          <a:bodyPr wrap="square">
            <a:noAutofit/>
          </a:bodyPr>
          <a:lstStyle/>
          <a:p>
            <a:endParaRPr lang="en-US" dirty="0"/>
          </a:p>
        </p:txBody>
      </p:sp>
    </p:spTree>
    <p:extLst>
      <p:ext uri="{BB962C8B-B14F-4D97-AF65-F5344CB8AC3E}">
        <p14:creationId xmlns:p14="http://schemas.microsoft.com/office/powerpoint/2010/main" val="600515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323340" y="1"/>
            <a:ext cx="4868661" cy="4892383"/>
          </a:xfrm>
          <a:custGeom>
            <a:avLst/>
            <a:gdLst>
              <a:gd name="connsiteX0" fmla="*/ 0 w 4868661"/>
              <a:gd name="connsiteY0" fmla="*/ 0 h 4892383"/>
              <a:gd name="connsiteX1" fmla="*/ 4868661 w 4868661"/>
              <a:gd name="connsiteY1" fmla="*/ 0 h 4892383"/>
              <a:gd name="connsiteX2" fmla="*/ 4868661 w 4868661"/>
              <a:gd name="connsiteY2" fmla="*/ 4892383 h 4892383"/>
              <a:gd name="connsiteX3" fmla="*/ 4633983 w 4868661"/>
              <a:gd name="connsiteY3" fmla="*/ 4886112 h 4892383"/>
              <a:gd name="connsiteX4" fmla="*/ 6001 w 4868661"/>
              <a:gd name="connsiteY4" fmla="*/ 246938 h 48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661" h="4892383">
                <a:moveTo>
                  <a:pt x="0" y="0"/>
                </a:moveTo>
                <a:lnTo>
                  <a:pt x="4868661" y="0"/>
                </a:lnTo>
                <a:lnTo>
                  <a:pt x="4868661" y="4892383"/>
                </a:lnTo>
                <a:lnTo>
                  <a:pt x="4633983" y="4886112"/>
                </a:lnTo>
                <a:cubicBezTo>
                  <a:pt x="2133134" y="4755772"/>
                  <a:pt x="130301" y="2748095"/>
                  <a:pt x="6001" y="246938"/>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093953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29942" y="1138238"/>
            <a:ext cx="3994985" cy="2290762"/>
          </a:xfrm>
        </p:spPr>
        <p:txBody>
          <a:bodyPr/>
          <a:lstStyle/>
          <a:p>
            <a:endParaRPr lang="en-US" dirty="0"/>
          </a:p>
        </p:txBody>
      </p:sp>
      <p:cxnSp>
        <p:nvCxnSpPr>
          <p:cNvPr id="4" name="Straight Connector 3"/>
          <p:cNvCxnSpPr/>
          <p:nvPr userDrawn="1"/>
        </p:nvCxnSpPr>
        <p:spPr>
          <a:xfrm>
            <a:off x="6128084" y="1138238"/>
            <a:ext cx="6016" cy="5719762"/>
          </a:xfrm>
          <a:prstGeom prst="line">
            <a:avLst/>
          </a:prstGeom>
          <a:ln>
            <a:solidFill>
              <a:srgbClr val="2C83B9"/>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6152147" y="2283619"/>
            <a:ext cx="561473" cy="0"/>
          </a:xfrm>
          <a:prstGeom prst="line">
            <a:avLst/>
          </a:prstGeom>
          <a:ln>
            <a:solidFill>
              <a:srgbClr val="2C83B9"/>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a:off x="5566611" y="4791129"/>
            <a:ext cx="561473" cy="0"/>
          </a:xfrm>
          <a:prstGeom prst="line">
            <a:avLst/>
          </a:prstGeom>
          <a:ln>
            <a:solidFill>
              <a:srgbClr val="2C83B9"/>
            </a:solidFill>
          </a:ln>
        </p:spPr>
        <p:style>
          <a:lnRef idx="1">
            <a:schemeClr val="accent1"/>
          </a:lnRef>
          <a:fillRef idx="0">
            <a:schemeClr val="accent1"/>
          </a:fillRef>
          <a:effectRef idx="0">
            <a:schemeClr val="accent1"/>
          </a:effectRef>
          <a:fontRef idx="minor">
            <a:schemeClr val="tx1"/>
          </a:fontRef>
        </p:style>
      </p:cxnSp>
      <p:sp>
        <p:nvSpPr>
          <p:cNvPr id="7" name="Picture Placeholder 7"/>
          <p:cNvSpPr>
            <a:spLocks noGrp="1"/>
          </p:cNvSpPr>
          <p:nvPr>
            <p:ph type="pic" sz="quarter" idx="11"/>
          </p:nvPr>
        </p:nvSpPr>
        <p:spPr>
          <a:xfrm>
            <a:off x="7258554" y="3645748"/>
            <a:ext cx="3994985" cy="2290762"/>
          </a:xfrm>
        </p:spPr>
        <p:txBody>
          <a:bodyPr/>
          <a:lstStyle>
            <a:lvl1pPr>
              <a:defRPr/>
            </a:lvl1pPr>
          </a:lstStyle>
          <a:p>
            <a:endParaRPr lang="en-US" dirty="0"/>
          </a:p>
        </p:txBody>
      </p:sp>
      <p:sp>
        <p:nvSpPr>
          <p:cNvPr id="10" name="Text Placeholder 12"/>
          <p:cNvSpPr>
            <a:spLocks noGrp="1"/>
          </p:cNvSpPr>
          <p:nvPr>
            <p:ph type="body" sz="quarter" idx="12"/>
          </p:nvPr>
        </p:nvSpPr>
        <p:spPr>
          <a:xfrm>
            <a:off x="7258554" y="1138238"/>
            <a:ext cx="3995234" cy="22907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p:cNvSpPr>
            <a:spLocks noGrp="1"/>
          </p:cNvSpPr>
          <p:nvPr>
            <p:ph type="body" sz="quarter" idx="13"/>
          </p:nvPr>
        </p:nvSpPr>
        <p:spPr>
          <a:xfrm>
            <a:off x="929693" y="3645748"/>
            <a:ext cx="3995234" cy="22907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sz="quarter" idx="14"/>
          </p:nvPr>
        </p:nvSpPr>
        <p:spPr>
          <a:xfrm>
            <a:off x="3600241" y="458364"/>
            <a:ext cx="5103812" cy="381000"/>
          </a:xfrm>
        </p:spPr>
        <p:txBody>
          <a:bodyPr/>
          <a:lstStyle>
            <a:lvl1pPr marL="0" indent="0" algn="ctr">
              <a:buNone/>
              <a:defRPr/>
            </a:lvl1pPr>
          </a:lstStyle>
          <a:p>
            <a:pPr lvl="0"/>
            <a:r>
              <a:rPr lang="en-US" dirty="0"/>
              <a:t>Edit Master text styles</a:t>
            </a:r>
          </a:p>
        </p:txBody>
      </p:sp>
    </p:spTree>
    <p:extLst>
      <p:ext uri="{BB962C8B-B14F-4D97-AF65-F5344CB8AC3E}">
        <p14:creationId xmlns:p14="http://schemas.microsoft.com/office/powerpoint/2010/main" val="173961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wipe(left)">
                                      <p:cBhvr>
                                        <p:cTn id="25" dur="500"/>
                                        <p:tgtEl>
                                          <p:spTgt spid="10">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wipe(left)">
                                      <p:cBhvr>
                                        <p:cTn id="29" dur="500"/>
                                        <p:tgtEl>
                                          <p:spTgt spid="10">
                                            <p:txEl>
                                              <p:pRg st="1" end="1"/>
                                            </p:txEl>
                                          </p:spTgt>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Effect transition="in" filter="wipe(left)">
                                      <p:cBhvr>
                                        <p:cTn id="33" dur="500"/>
                                        <p:tgtEl>
                                          <p:spTgt spid="10">
                                            <p:txEl>
                                              <p:pRg st="2" end="2"/>
                                            </p:txEl>
                                          </p:spTgt>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wipe(left)">
                                      <p:cBhvr>
                                        <p:cTn id="37" dur="500"/>
                                        <p:tgtEl>
                                          <p:spTgt spid="10">
                                            <p:txEl>
                                              <p:pRg st="3" end="3"/>
                                            </p:txEl>
                                          </p:spTgt>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Effect transition="in" filter="wipe(left)">
                                      <p:cBhvr>
                                        <p:cTn id="41" dur="500"/>
                                        <p:tgtEl>
                                          <p:spTgt spid="10">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nodePh="1">
                                  <p:stCondLst>
                                    <p:cond delay="0"/>
                                  </p:stCondLst>
                                  <p:endCondLst>
                                    <p:cond evt="begin" delay="0">
                                      <p:tn val="44"/>
                                    </p:cond>
                                  </p:endCondLst>
                                  <p:childTnLst>
                                    <p:set>
                                      <p:cBhvr>
                                        <p:cTn id="45" dur="1" fill="hold">
                                          <p:stCondLst>
                                            <p:cond delay="0"/>
                                          </p:stCondLst>
                                        </p:cTn>
                                        <p:tgtEl>
                                          <p:spTgt spid="7"/>
                                        </p:tgtEl>
                                        <p:attrNameLst>
                                          <p:attrName>style.visibility</p:attrName>
                                        </p:attrNameLst>
                                      </p:cBhvr>
                                      <p:to>
                                        <p:strVal val="visible"/>
                                      </p:to>
                                    </p:set>
                                    <p:animEffect transition="in" filter="wipe(right)">
                                      <p:cBhvr>
                                        <p:cTn id="46" dur="500"/>
                                        <p:tgtEl>
                                          <p:spTgt spid="7"/>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right)">
                                      <p:cBhvr>
                                        <p:cTn id="50" dur="500"/>
                                        <p:tgtEl>
                                          <p:spTgt spid="6"/>
                                        </p:tgtEl>
                                      </p:cBhvr>
                                    </p:animEffect>
                                  </p:childTnLst>
                                </p:cTn>
                              </p:par>
                            </p:childTnLst>
                          </p:cTn>
                        </p:par>
                        <p:par>
                          <p:cTn id="51" fill="hold">
                            <p:stCondLst>
                              <p:cond delay="1000"/>
                            </p:stCondLst>
                            <p:childTnLst>
                              <p:par>
                                <p:cTn id="52" presetID="22" presetClass="entr" presetSubtype="2" fill="hold" grpId="0" nodeType="afterEffect">
                                  <p:stCondLst>
                                    <p:cond delay="0"/>
                                  </p:stCondLst>
                                  <p:childTnLst>
                                    <p:set>
                                      <p:cBhvr>
                                        <p:cTn id="53" dur="1" fill="hold">
                                          <p:stCondLst>
                                            <p:cond delay="0"/>
                                          </p:stCondLst>
                                        </p:cTn>
                                        <p:tgtEl>
                                          <p:spTgt spid="11">
                                            <p:txEl>
                                              <p:pRg st="0" end="0"/>
                                            </p:txEl>
                                          </p:spTgt>
                                        </p:tgtEl>
                                        <p:attrNameLst>
                                          <p:attrName>style.visibility</p:attrName>
                                        </p:attrNameLst>
                                      </p:cBhvr>
                                      <p:to>
                                        <p:strVal val="visible"/>
                                      </p:to>
                                    </p:set>
                                    <p:animEffect transition="in" filter="wipe(right)">
                                      <p:cBhvr>
                                        <p:cTn id="54" dur="500"/>
                                        <p:tgtEl>
                                          <p:spTgt spid="11">
                                            <p:txEl>
                                              <p:pRg st="0" end="0"/>
                                            </p:txEl>
                                          </p:spTgt>
                                        </p:tgtEl>
                                      </p:cBhvr>
                                    </p:animEffect>
                                  </p:childTnLst>
                                </p:cTn>
                              </p:par>
                            </p:childTnLst>
                          </p:cTn>
                        </p:par>
                        <p:par>
                          <p:cTn id="55" fill="hold">
                            <p:stCondLst>
                              <p:cond delay="1500"/>
                            </p:stCondLst>
                            <p:childTnLst>
                              <p:par>
                                <p:cTn id="56" presetID="22" presetClass="entr" presetSubtype="2" fill="hold" grpId="0" nodeType="afterEffect">
                                  <p:stCondLst>
                                    <p:cond delay="0"/>
                                  </p:stCondLst>
                                  <p:childTnLst>
                                    <p:set>
                                      <p:cBhvr>
                                        <p:cTn id="57" dur="1" fill="hold">
                                          <p:stCondLst>
                                            <p:cond delay="0"/>
                                          </p:stCondLst>
                                        </p:cTn>
                                        <p:tgtEl>
                                          <p:spTgt spid="11">
                                            <p:txEl>
                                              <p:pRg st="1" end="1"/>
                                            </p:txEl>
                                          </p:spTgt>
                                        </p:tgtEl>
                                        <p:attrNameLst>
                                          <p:attrName>style.visibility</p:attrName>
                                        </p:attrNameLst>
                                      </p:cBhvr>
                                      <p:to>
                                        <p:strVal val="visible"/>
                                      </p:to>
                                    </p:set>
                                    <p:animEffect transition="in" filter="wipe(right)">
                                      <p:cBhvr>
                                        <p:cTn id="58" dur="500"/>
                                        <p:tgtEl>
                                          <p:spTgt spid="11">
                                            <p:txEl>
                                              <p:pRg st="1" end="1"/>
                                            </p:txEl>
                                          </p:spTgt>
                                        </p:tgtEl>
                                      </p:cBhvr>
                                    </p:animEffect>
                                  </p:childTnLst>
                                </p:cTn>
                              </p:par>
                            </p:childTnLst>
                          </p:cTn>
                        </p:par>
                        <p:par>
                          <p:cTn id="59" fill="hold">
                            <p:stCondLst>
                              <p:cond delay="2000"/>
                            </p:stCondLst>
                            <p:childTnLst>
                              <p:par>
                                <p:cTn id="60" presetID="22" presetClass="entr" presetSubtype="2" fill="hold" grpId="0" nodeType="afterEffect">
                                  <p:stCondLst>
                                    <p:cond delay="0"/>
                                  </p:stCondLst>
                                  <p:childTnLst>
                                    <p:set>
                                      <p:cBhvr>
                                        <p:cTn id="61" dur="1" fill="hold">
                                          <p:stCondLst>
                                            <p:cond delay="0"/>
                                          </p:stCondLst>
                                        </p:cTn>
                                        <p:tgtEl>
                                          <p:spTgt spid="11">
                                            <p:txEl>
                                              <p:pRg st="2" end="2"/>
                                            </p:txEl>
                                          </p:spTgt>
                                        </p:tgtEl>
                                        <p:attrNameLst>
                                          <p:attrName>style.visibility</p:attrName>
                                        </p:attrNameLst>
                                      </p:cBhvr>
                                      <p:to>
                                        <p:strVal val="visible"/>
                                      </p:to>
                                    </p:set>
                                    <p:animEffect transition="in" filter="wipe(right)">
                                      <p:cBhvr>
                                        <p:cTn id="62" dur="500"/>
                                        <p:tgtEl>
                                          <p:spTgt spid="11">
                                            <p:txEl>
                                              <p:pRg st="2" end="2"/>
                                            </p:txEl>
                                          </p:spTgt>
                                        </p:tgtEl>
                                      </p:cBhvr>
                                    </p:animEffect>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11">
                                            <p:txEl>
                                              <p:pRg st="3" end="3"/>
                                            </p:txEl>
                                          </p:spTgt>
                                        </p:tgtEl>
                                        <p:attrNameLst>
                                          <p:attrName>style.visibility</p:attrName>
                                        </p:attrNameLst>
                                      </p:cBhvr>
                                      <p:to>
                                        <p:strVal val="visible"/>
                                      </p:to>
                                    </p:set>
                                    <p:animEffect transition="in" filter="wipe(right)">
                                      <p:cBhvr>
                                        <p:cTn id="66" dur="500"/>
                                        <p:tgtEl>
                                          <p:spTgt spid="11">
                                            <p:txEl>
                                              <p:pRg st="3" end="3"/>
                                            </p:txEl>
                                          </p:spTgt>
                                        </p:tgtEl>
                                      </p:cBhvr>
                                    </p:animEffect>
                                  </p:childTnLst>
                                </p:cTn>
                              </p:par>
                            </p:childTnLst>
                          </p:cTn>
                        </p:par>
                        <p:par>
                          <p:cTn id="67" fill="hold">
                            <p:stCondLst>
                              <p:cond delay="3000"/>
                            </p:stCondLst>
                            <p:childTnLst>
                              <p:par>
                                <p:cTn id="68" presetID="22" presetClass="entr" presetSubtype="2" fill="hold" grpId="0" nodeType="afterEffect">
                                  <p:stCondLst>
                                    <p:cond delay="0"/>
                                  </p:stCondLst>
                                  <p:childTnLst>
                                    <p:set>
                                      <p:cBhvr>
                                        <p:cTn id="69" dur="1" fill="hold">
                                          <p:stCondLst>
                                            <p:cond delay="0"/>
                                          </p:stCondLst>
                                        </p:cTn>
                                        <p:tgtEl>
                                          <p:spTgt spid="11">
                                            <p:txEl>
                                              <p:pRg st="4" end="4"/>
                                            </p:txEl>
                                          </p:spTgt>
                                        </p:tgtEl>
                                        <p:attrNameLst>
                                          <p:attrName>style.visibility</p:attrName>
                                        </p:attrNameLst>
                                      </p:cBhvr>
                                      <p:to>
                                        <p:strVal val="visible"/>
                                      </p:to>
                                    </p:set>
                                    <p:animEffect transition="in" filter="wipe(right)">
                                      <p:cBhvr>
                                        <p:cTn id="70"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build="p">
        <p:tmplLst>
          <p:tmpl lvl="1">
            <p:tnLst>
              <p:par>
                <p:cTn presetID="22" presetClass="entr" presetSubtype="2"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right)">
                      <p:cBhvr>
                        <p:cTn dur="500"/>
                        <p:tgtEl>
                          <p:spTgt spid="11"/>
                        </p:tgtEl>
                      </p:cBhvr>
                    </p:animEffect>
                  </p:childTnLst>
                </p:cTn>
              </p:par>
            </p:tnLst>
          </p:tmpl>
          <p:tmpl lvl="2">
            <p:tnLst>
              <p:par>
                <p:cTn presetID="22" presetClass="entr" presetSubtype="2"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right)">
                      <p:cBhvr>
                        <p:cTn dur="500"/>
                        <p:tgtEl>
                          <p:spTgt spid="11"/>
                        </p:tgtEl>
                      </p:cBhvr>
                    </p:animEffect>
                  </p:childTnLst>
                </p:cTn>
              </p:par>
            </p:tnLst>
          </p:tmpl>
          <p:tmpl lvl="3">
            <p:tnLst>
              <p:par>
                <p:cTn presetID="22" presetClass="entr" presetSubtype="2"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right)">
                      <p:cBhvr>
                        <p:cTn dur="500"/>
                        <p:tgtEl>
                          <p:spTgt spid="11"/>
                        </p:tgtEl>
                      </p:cBhvr>
                    </p:animEffect>
                  </p:childTnLst>
                </p:cTn>
              </p:par>
            </p:tnLst>
          </p:tmpl>
          <p:tmpl lvl="4">
            <p:tnLst>
              <p:par>
                <p:cTn presetID="22" presetClass="entr" presetSubtype="2"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right)">
                      <p:cBhvr>
                        <p:cTn dur="500"/>
                        <p:tgtEl>
                          <p:spTgt spid="11"/>
                        </p:tgtEl>
                      </p:cBhvr>
                    </p:animEffect>
                  </p:childTnLst>
                </p:cTn>
              </p:par>
            </p:tnLst>
          </p:tmpl>
          <p:tmpl lvl="5">
            <p:tnLst>
              <p:par>
                <p:cTn presetID="22" presetClass="entr" presetSubtype="2"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right)">
                      <p:cBhvr>
                        <p:cTn dur="500"/>
                        <p:tgtEl>
                          <p:spTgt spid="11"/>
                        </p:tgtEl>
                      </p:cBhvr>
                    </p:animEffect>
                  </p:childTnLst>
                </p:cTn>
              </p:par>
            </p:tnLst>
          </p:tmpl>
        </p:tmplLst>
      </p:bldP>
      <p:bldP spid="3" grpId="0" build="p">
        <p:tmplLst>
          <p:tmpl lvl="1">
            <p:tnLst>
              <p:par>
                <p:cTn presetID="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7" name="Picture Placeholder 7"/>
          <p:cNvSpPr>
            <a:spLocks noGrp="1"/>
          </p:cNvSpPr>
          <p:nvPr>
            <p:ph type="pic" sz="quarter" idx="11"/>
          </p:nvPr>
        </p:nvSpPr>
        <p:spPr>
          <a:xfrm>
            <a:off x="7258554" y="3645748"/>
            <a:ext cx="3994985" cy="2290762"/>
          </a:xfrm>
        </p:spPr>
        <p:txBody>
          <a:bodyPr/>
          <a:lstStyle>
            <a:lvl1pPr>
              <a:defRPr/>
            </a:lvl1pPr>
          </a:lstStyle>
          <a:p>
            <a:endParaRPr lang="en-US" dirty="0"/>
          </a:p>
        </p:txBody>
      </p:sp>
      <p:cxnSp>
        <p:nvCxnSpPr>
          <p:cNvPr id="8" name="Straight Connector 7"/>
          <p:cNvCxnSpPr/>
          <p:nvPr userDrawn="1"/>
        </p:nvCxnSpPr>
        <p:spPr>
          <a:xfrm>
            <a:off x="6128084" y="-163773"/>
            <a:ext cx="6016" cy="7021773"/>
          </a:xfrm>
          <a:prstGeom prst="line">
            <a:avLst/>
          </a:prstGeom>
          <a:ln>
            <a:solidFill>
              <a:srgbClr val="2C83B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a:off x="6152147" y="2283619"/>
            <a:ext cx="561473" cy="0"/>
          </a:xfrm>
          <a:prstGeom prst="line">
            <a:avLst/>
          </a:prstGeom>
          <a:ln>
            <a:solidFill>
              <a:srgbClr val="2C83B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5566611" y="4586413"/>
            <a:ext cx="561473" cy="0"/>
          </a:xfrm>
          <a:prstGeom prst="line">
            <a:avLst/>
          </a:prstGeom>
          <a:ln>
            <a:solidFill>
              <a:srgbClr val="2C83B9"/>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2"/>
          </p:nvPr>
        </p:nvSpPr>
        <p:spPr>
          <a:xfrm>
            <a:off x="7258554" y="1138238"/>
            <a:ext cx="3995234" cy="22907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7"/>
          <p:cNvSpPr>
            <a:spLocks noGrp="1"/>
          </p:cNvSpPr>
          <p:nvPr>
            <p:ph type="pic" sz="quarter" idx="10"/>
          </p:nvPr>
        </p:nvSpPr>
        <p:spPr>
          <a:xfrm>
            <a:off x="929942" y="1138238"/>
            <a:ext cx="3994985" cy="2290762"/>
          </a:xfrm>
        </p:spPr>
        <p:txBody>
          <a:bodyPr/>
          <a:lstStyle/>
          <a:p>
            <a:endParaRPr lang="en-US" dirty="0"/>
          </a:p>
        </p:txBody>
      </p:sp>
      <p:sp>
        <p:nvSpPr>
          <p:cNvPr id="15" name="Text Placeholder 12"/>
          <p:cNvSpPr>
            <a:spLocks noGrp="1"/>
          </p:cNvSpPr>
          <p:nvPr>
            <p:ph type="body" sz="quarter" idx="13"/>
          </p:nvPr>
        </p:nvSpPr>
        <p:spPr>
          <a:xfrm>
            <a:off x="929693" y="3645748"/>
            <a:ext cx="3995234" cy="22907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80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grpId="0" nodeType="afterEffect" nodePh="1">
                                  <p:stCondLst>
                                    <p:cond delay="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wipe(left)">
                                      <p:cBhvr>
                                        <p:cTn id="19" dur="500"/>
                                        <p:tgtEl>
                                          <p:spTgt spid="13">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animEffect transition="in" filter="wipe(left)">
                                      <p:cBhvr>
                                        <p:cTn id="23" dur="500"/>
                                        <p:tgtEl>
                                          <p:spTgt spid="13">
                                            <p:txEl>
                                              <p:pRg st="1" end="1"/>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wipe(left)">
                                      <p:cBhvr>
                                        <p:cTn id="27" dur="500"/>
                                        <p:tgtEl>
                                          <p:spTgt spid="13">
                                            <p:txEl>
                                              <p:pRg st="2" end="2"/>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Effect transition="in" filter="wipe(left)">
                                      <p:cBhvr>
                                        <p:cTn id="31" dur="500"/>
                                        <p:tgtEl>
                                          <p:spTgt spid="13">
                                            <p:txEl>
                                              <p:pRg st="3" end="3"/>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animEffect transition="in" filter="wipe(left)">
                                      <p:cBhvr>
                                        <p:cTn id="35" dur="500"/>
                                        <p:tgtEl>
                                          <p:spTgt spid="1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nodePh="1">
                                  <p:stCondLst>
                                    <p:cond delay="0"/>
                                  </p:stCondLst>
                                  <p:endCondLst>
                                    <p:cond evt="begin" delay="0">
                                      <p:tn val="38"/>
                                    </p:cond>
                                  </p:endCondLst>
                                  <p:childTnLst>
                                    <p:set>
                                      <p:cBhvr>
                                        <p:cTn id="39" dur="1" fill="hold">
                                          <p:stCondLst>
                                            <p:cond delay="0"/>
                                          </p:stCondLst>
                                        </p:cTn>
                                        <p:tgtEl>
                                          <p:spTgt spid="7"/>
                                        </p:tgtEl>
                                        <p:attrNameLst>
                                          <p:attrName>style.visibility</p:attrName>
                                        </p:attrNameLst>
                                      </p:cBhvr>
                                      <p:to>
                                        <p:strVal val="visible"/>
                                      </p:to>
                                    </p:set>
                                    <p:animEffect transition="in" filter="wipe(right)">
                                      <p:cBhvr>
                                        <p:cTn id="40" dur="500"/>
                                        <p:tgtEl>
                                          <p:spTgt spid="7"/>
                                        </p:tgtEl>
                                      </p:cBhvr>
                                    </p:animEffect>
                                  </p:childTnLst>
                                </p:cTn>
                              </p:par>
                            </p:childTnLst>
                          </p:cTn>
                        </p:par>
                        <p:par>
                          <p:cTn id="41" fill="hold">
                            <p:stCondLst>
                              <p:cond delay="500"/>
                            </p:stCondLst>
                            <p:childTnLst>
                              <p:par>
                                <p:cTn id="42" presetID="22" presetClass="entr" presetSubtype="2"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right)">
                                      <p:cBhvr>
                                        <p:cTn id="44" dur="500"/>
                                        <p:tgtEl>
                                          <p:spTgt spid="10"/>
                                        </p:tgtEl>
                                      </p:cBhvr>
                                    </p:animEffect>
                                  </p:childTnLst>
                                </p:cTn>
                              </p:par>
                            </p:childTnLst>
                          </p:cTn>
                        </p:par>
                        <p:par>
                          <p:cTn id="45" fill="hold">
                            <p:stCondLst>
                              <p:cond delay="1000"/>
                            </p:stCondLst>
                            <p:childTnLst>
                              <p:par>
                                <p:cTn id="46" presetID="22" presetClass="entr" presetSubtype="2" fill="hold" grpId="0" nodeType="after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animEffect transition="in" filter="wipe(right)">
                                      <p:cBhvr>
                                        <p:cTn id="48" dur="500"/>
                                        <p:tgtEl>
                                          <p:spTgt spid="15">
                                            <p:txEl>
                                              <p:pRg st="0" end="0"/>
                                            </p:txEl>
                                          </p:spTgt>
                                        </p:tgtEl>
                                      </p:cBhvr>
                                    </p:animEffect>
                                  </p:childTnLst>
                                </p:cTn>
                              </p:par>
                            </p:childTnLst>
                          </p:cTn>
                        </p:par>
                        <p:par>
                          <p:cTn id="49" fill="hold">
                            <p:stCondLst>
                              <p:cond delay="1500"/>
                            </p:stCondLst>
                            <p:childTnLst>
                              <p:par>
                                <p:cTn id="50" presetID="22" presetClass="entr" presetSubtype="2" fill="hold" grpId="0" nodeType="afterEffect">
                                  <p:stCondLst>
                                    <p:cond delay="0"/>
                                  </p:stCondLst>
                                  <p:childTnLst>
                                    <p:set>
                                      <p:cBhvr>
                                        <p:cTn id="51" dur="1" fill="hold">
                                          <p:stCondLst>
                                            <p:cond delay="0"/>
                                          </p:stCondLst>
                                        </p:cTn>
                                        <p:tgtEl>
                                          <p:spTgt spid="15">
                                            <p:txEl>
                                              <p:pRg st="1" end="1"/>
                                            </p:txEl>
                                          </p:spTgt>
                                        </p:tgtEl>
                                        <p:attrNameLst>
                                          <p:attrName>style.visibility</p:attrName>
                                        </p:attrNameLst>
                                      </p:cBhvr>
                                      <p:to>
                                        <p:strVal val="visible"/>
                                      </p:to>
                                    </p:set>
                                    <p:animEffect transition="in" filter="wipe(right)">
                                      <p:cBhvr>
                                        <p:cTn id="52" dur="500"/>
                                        <p:tgtEl>
                                          <p:spTgt spid="15">
                                            <p:txEl>
                                              <p:pRg st="1" end="1"/>
                                            </p:txEl>
                                          </p:spTgt>
                                        </p:tgtEl>
                                      </p:cBhvr>
                                    </p:animEffect>
                                  </p:childTnLst>
                                </p:cTn>
                              </p:par>
                            </p:childTnLst>
                          </p:cTn>
                        </p:par>
                        <p:par>
                          <p:cTn id="53" fill="hold">
                            <p:stCondLst>
                              <p:cond delay="2000"/>
                            </p:stCondLst>
                            <p:childTnLst>
                              <p:par>
                                <p:cTn id="54" presetID="22" presetClass="entr" presetSubtype="2" fill="hold" grpId="0" nodeType="afterEffect">
                                  <p:stCondLst>
                                    <p:cond delay="0"/>
                                  </p:stCondLst>
                                  <p:childTnLst>
                                    <p:set>
                                      <p:cBhvr>
                                        <p:cTn id="55" dur="1" fill="hold">
                                          <p:stCondLst>
                                            <p:cond delay="0"/>
                                          </p:stCondLst>
                                        </p:cTn>
                                        <p:tgtEl>
                                          <p:spTgt spid="15">
                                            <p:txEl>
                                              <p:pRg st="2" end="2"/>
                                            </p:txEl>
                                          </p:spTgt>
                                        </p:tgtEl>
                                        <p:attrNameLst>
                                          <p:attrName>style.visibility</p:attrName>
                                        </p:attrNameLst>
                                      </p:cBhvr>
                                      <p:to>
                                        <p:strVal val="visible"/>
                                      </p:to>
                                    </p:set>
                                    <p:animEffect transition="in" filter="wipe(right)">
                                      <p:cBhvr>
                                        <p:cTn id="56" dur="500"/>
                                        <p:tgtEl>
                                          <p:spTgt spid="15">
                                            <p:txEl>
                                              <p:pRg st="2" end="2"/>
                                            </p:txEl>
                                          </p:spTgt>
                                        </p:tgtEl>
                                      </p:cBhvr>
                                    </p:animEffect>
                                  </p:childTnLst>
                                </p:cTn>
                              </p:par>
                            </p:childTnLst>
                          </p:cTn>
                        </p:par>
                        <p:par>
                          <p:cTn id="57" fill="hold">
                            <p:stCondLst>
                              <p:cond delay="2500"/>
                            </p:stCondLst>
                            <p:childTnLst>
                              <p:par>
                                <p:cTn id="58" presetID="22" presetClass="entr" presetSubtype="2" fill="hold" grpId="0" nodeType="afterEffect">
                                  <p:stCondLst>
                                    <p:cond delay="0"/>
                                  </p:stCondLst>
                                  <p:childTnLst>
                                    <p:set>
                                      <p:cBhvr>
                                        <p:cTn id="59" dur="1" fill="hold">
                                          <p:stCondLst>
                                            <p:cond delay="0"/>
                                          </p:stCondLst>
                                        </p:cTn>
                                        <p:tgtEl>
                                          <p:spTgt spid="15">
                                            <p:txEl>
                                              <p:pRg st="3" end="3"/>
                                            </p:txEl>
                                          </p:spTgt>
                                        </p:tgtEl>
                                        <p:attrNameLst>
                                          <p:attrName>style.visibility</p:attrName>
                                        </p:attrNameLst>
                                      </p:cBhvr>
                                      <p:to>
                                        <p:strVal val="visible"/>
                                      </p:to>
                                    </p:set>
                                    <p:animEffect transition="in" filter="wipe(right)">
                                      <p:cBhvr>
                                        <p:cTn id="60" dur="500"/>
                                        <p:tgtEl>
                                          <p:spTgt spid="15">
                                            <p:txEl>
                                              <p:pRg st="3" end="3"/>
                                            </p:txEl>
                                          </p:spTgt>
                                        </p:tgtEl>
                                      </p:cBhvr>
                                    </p:animEffect>
                                  </p:childTnLst>
                                </p:cTn>
                              </p:par>
                            </p:childTnLst>
                          </p:cTn>
                        </p:par>
                        <p:par>
                          <p:cTn id="61" fill="hold">
                            <p:stCondLst>
                              <p:cond delay="3000"/>
                            </p:stCondLst>
                            <p:childTnLst>
                              <p:par>
                                <p:cTn id="62" presetID="22" presetClass="entr" presetSubtype="2" fill="hold" grpId="0" nodeType="afterEffect">
                                  <p:stCondLst>
                                    <p:cond delay="0"/>
                                  </p:stCondLst>
                                  <p:childTnLst>
                                    <p:set>
                                      <p:cBhvr>
                                        <p:cTn id="63" dur="1" fill="hold">
                                          <p:stCondLst>
                                            <p:cond delay="0"/>
                                          </p:stCondLst>
                                        </p:cTn>
                                        <p:tgtEl>
                                          <p:spTgt spid="15">
                                            <p:txEl>
                                              <p:pRg st="4" end="4"/>
                                            </p:txEl>
                                          </p:spTgt>
                                        </p:tgtEl>
                                        <p:attrNameLst>
                                          <p:attrName>style.visibility</p:attrName>
                                        </p:attrNameLst>
                                      </p:cBhvr>
                                      <p:to>
                                        <p:strVal val="visible"/>
                                      </p:to>
                                    </p:set>
                                    <p:animEffect transition="in" filter="wipe(right)">
                                      <p:cBhvr>
                                        <p:cTn id="64"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 lvl="2">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 lvl="3">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 lvl="4">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 lvl="5">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4098507" y="2283619"/>
            <a:ext cx="3994985" cy="2290762"/>
          </a:xfrm>
        </p:spPr>
        <p:txBody>
          <a:bodyPr/>
          <a:lstStyle>
            <a:lvl1pPr>
              <a:defRPr/>
            </a:lvl1pPr>
          </a:lstStyle>
          <a:p>
            <a:endParaRPr lang="en-US" dirty="0"/>
          </a:p>
        </p:txBody>
      </p:sp>
      <p:cxnSp>
        <p:nvCxnSpPr>
          <p:cNvPr id="3" name="Straight Connector 2"/>
          <p:cNvCxnSpPr/>
          <p:nvPr userDrawn="1"/>
        </p:nvCxnSpPr>
        <p:spPr>
          <a:xfrm>
            <a:off x="6096000" y="-160421"/>
            <a:ext cx="0" cy="2444040"/>
          </a:xfrm>
          <a:prstGeom prst="line">
            <a:avLst/>
          </a:prstGeom>
          <a:ln>
            <a:solidFill>
              <a:srgbClr val="2C83B9"/>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2"/>
          </p:nvPr>
        </p:nvSpPr>
        <p:spPr>
          <a:xfrm>
            <a:off x="4098507" y="4913313"/>
            <a:ext cx="3994986" cy="1146175"/>
          </a:xfrm>
        </p:spPr>
        <p:txBody>
          <a:bodyPr>
            <a:normAutofit/>
          </a:bodyPr>
          <a:lstStyle>
            <a:lvl1pPr marL="0" indent="0" algn="ctr">
              <a:buNone/>
              <a:defRPr sz="1600"/>
            </a:lvl1pPr>
            <a:lvl2pPr algn="ctr">
              <a:defRPr/>
            </a:lvl2pPr>
            <a:lvl3pPr algn="ctr">
              <a:defRPr/>
            </a:lvl3pPr>
            <a:lvl4pPr algn="ctr">
              <a:defRPr/>
            </a:lvl4pPr>
            <a:lvl5pPr algn="ctr">
              <a:defRPr/>
            </a:lvl5pPr>
          </a:lstStyle>
          <a:p>
            <a:pPr lvl="0"/>
            <a:r>
              <a:rPr lang="en-US" dirty="0"/>
              <a:t>Edit Master text styles</a:t>
            </a:r>
          </a:p>
        </p:txBody>
      </p:sp>
    </p:spTree>
    <p:extLst>
      <p:ext uri="{BB962C8B-B14F-4D97-AF65-F5344CB8AC3E}">
        <p14:creationId xmlns:p14="http://schemas.microsoft.com/office/powerpoint/2010/main" val="171760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down)">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build="p">
        <p:tmplLst>
          <p:tmpl lvl="1">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02109" y="2114550"/>
            <a:ext cx="3623619" cy="2628900"/>
          </a:xfrm>
        </p:spPr>
        <p:txBody>
          <a:bodyPr/>
          <a:lstStyle/>
          <a:p>
            <a:endParaRPr lang="en-US" dirty="0"/>
          </a:p>
        </p:txBody>
      </p:sp>
      <p:sp>
        <p:nvSpPr>
          <p:cNvPr id="8" name="Picture Placeholder 6"/>
          <p:cNvSpPr>
            <a:spLocks noGrp="1"/>
          </p:cNvSpPr>
          <p:nvPr>
            <p:ph type="pic" sz="quarter" idx="11"/>
          </p:nvPr>
        </p:nvSpPr>
        <p:spPr>
          <a:xfrm>
            <a:off x="4334904" y="2114550"/>
            <a:ext cx="3623619" cy="2628900"/>
          </a:xfrm>
        </p:spPr>
        <p:txBody>
          <a:bodyPr/>
          <a:lstStyle/>
          <a:p>
            <a:endParaRPr lang="en-US" dirty="0"/>
          </a:p>
        </p:txBody>
      </p:sp>
      <p:sp>
        <p:nvSpPr>
          <p:cNvPr id="9" name="Picture Placeholder 6"/>
          <p:cNvSpPr>
            <a:spLocks noGrp="1"/>
          </p:cNvSpPr>
          <p:nvPr>
            <p:ph type="pic" sz="quarter" idx="12"/>
          </p:nvPr>
        </p:nvSpPr>
        <p:spPr>
          <a:xfrm>
            <a:off x="8267700" y="2114550"/>
            <a:ext cx="3623619" cy="2628900"/>
          </a:xfrm>
        </p:spPr>
        <p:txBody>
          <a:bodyPr/>
          <a:lstStyle/>
          <a:p>
            <a:endParaRPr lang="en-US" dirty="0"/>
          </a:p>
        </p:txBody>
      </p:sp>
      <p:sp>
        <p:nvSpPr>
          <p:cNvPr id="25" name="Text Placeholder 24"/>
          <p:cNvSpPr>
            <a:spLocks noGrp="1"/>
          </p:cNvSpPr>
          <p:nvPr>
            <p:ph type="body" sz="quarter" idx="13"/>
          </p:nvPr>
        </p:nvSpPr>
        <p:spPr>
          <a:xfrm>
            <a:off x="402109" y="4972050"/>
            <a:ext cx="3623619" cy="1504950"/>
          </a:xfrm>
        </p:spPr>
        <p:txBody>
          <a:bodyPr/>
          <a:lstStyle>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p:txBody>
      </p:sp>
      <p:sp>
        <p:nvSpPr>
          <p:cNvPr id="26" name="Text Placeholder 24"/>
          <p:cNvSpPr>
            <a:spLocks noGrp="1"/>
          </p:cNvSpPr>
          <p:nvPr>
            <p:ph type="body" sz="quarter" idx="14"/>
          </p:nvPr>
        </p:nvSpPr>
        <p:spPr>
          <a:xfrm>
            <a:off x="4334904" y="4972050"/>
            <a:ext cx="3623619" cy="1504950"/>
          </a:xfrm>
        </p:spPr>
        <p:txBody>
          <a:bodyPr/>
          <a:lstStyle>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p:txBody>
      </p:sp>
      <p:sp>
        <p:nvSpPr>
          <p:cNvPr id="27" name="Text Placeholder 24"/>
          <p:cNvSpPr>
            <a:spLocks noGrp="1"/>
          </p:cNvSpPr>
          <p:nvPr>
            <p:ph type="body" sz="quarter" idx="15"/>
          </p:nvPr>
        </p:nvSpPr>
        <p:spPr>
          <a:xfrm>
            <a:off x="8267699" y="4972050"/>
            <a:ext cx="3623619" cy="1504950"/>
          </a:xfrm>
        </p:spPr>
        <p:txBody>
          <a:bodyPr/>
          <a:lstStyle>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p:txBody>
      </p:sp>
      <p:sp>
        <p:nvSpPr>
          <p:cNvPr id="28" name="Text Placeholder 24"/>
          <p:cNvSpPr>
            <a:spLocks noGrp="1"/>
          </p:cNvSpPr>
          <p:nvPr>
            <p:ph type="body" sz="quarter" idx="16"/>
          </p:nvPr>
        </p:nvSpPr>
        <p:spPr>
          <a:xfrm>
            <a:off x="402109" y="609600"/>
            <a:ext cx="11489209" cy="952500"/>
          </a:xfrm>
        </p:spPr>
        <p:txBody>
          <a:bodyPr/>
          <a:lstStyle>
            <a:lvl1pPr algn="ct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8428155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13" name="Picture Placeholder 11"/>
          <p:cNvSpPr>
            <a:spLocks noGrp="1"/>
          </p:cNvSpPr>
          <p:nvPr>
            <p:ph type="pic" sz="quarter" idx="13"/>
          </p:nvPr>
        </p:nvSpPr>
        <p:spPr>
          <a:xfrm>
            <a:off x="4761087" y="1885950"/>
            <a:ext cx="2649363" cy="3314700"/>
          </a:xfrm>
        </p:spPr>
        <p:txBody>
          <a:bodyPr/>
          <a:lstStyle/>
          <a:p>
            <a:endParaRPr lang="en-US" dirty="0"/>
          </a:p>
        </p:txBody>
      </p:sp>
      <p:sp>
        <p:nvSpPr>
          <p:cNvPr id="12" name="Picture Placeholder 11"/>
          <p:cNvSpPr>
            <a:spLocks noGrp="1"/>
          </p:cNvSpPr>
          <p:nvPr>
            <p:ph type="pic" sz="quarter" idx="12"/>
          </p:nvPr>
        </p:nvSpPr>
        <p:spPr>
          <a:xfrm>
            <a:off x="1108027" y="1885950"/>
            <a:ext cx="2628900" cy="3314700"/>
          </a:xfrm>
        </p:spPr>
        <p:txBody>
          <a:bodyPr/>
          <a:lstStyle/>
          <a:p>
            <a:endParaRPr lang="en-US" dirty="0"/>
          </a:p>
        </p:txBody>
      </p:sp>
      <p:sp>
        <p:nvSpPr>
          <p:cNvPr id="14" name="Picture Placeholder 11"/>
          <p:cNvSpPr>
            <a:spLocks noGrp="1"/>
          </p:cNvSpPr>
          <p:nvPr>
            <p:ph type="pic" sz="quarter" idx="14"/>
          </p:nvPr>
        </p:nvSpPr>
        <p:spPr>
          <a:xfrm>
            <a:off x="8455073" y="1885950"/>
            <a:ext cx="2628900" cy="3314700"/>
          </a:xfrm>
        </p:spPr>
        <p:txBody>
          <a:bodyPr/>
          <a:lstStyle/>
          <a:p>
            <a:endParaRPr lang="en-US" dirty="0"/>
          </a:p>
        </p:txBody>
      </p:sp>
      <p:sp>
        <p:nvSpPr>
          <p:cNvPr id="70" name="Text Placeholder 24"/>
          <p:cNvSpPr>
            <a:spLocks noGrp="1"/>
          </p:cNvSpPr>
          <p:nvPr>
            <p:ph type="body" sz="quarter" idx="16"/>
          </p:nvPr>
        </p:nvSpPr>
        <p:spPr>
          <a:xfrm>
            <a:off x="1108028" y="609600"/>
            <a:ext cx="9975946" cy="952500"/>
          </a:xfrm>
        </p:spPr>
        <p:txBody>
          <a:bodyPr/>
          <a:lstStyle>
            <a:lvl1pPr algn="ct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399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 calcmode="lin" valueType="num">
                                      <p:cBhvr additive="base">
                                        <p:cTn id="7"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4" grpId="0"/>
      <p:bldP spid="70" grpId="0" build="p">
        <p:tmplLst>
          <p:tmpl lvl="1">
            <p:tnLst>
              <p:par>
                <p:cTn presetID="2" presetClass="entr" presetSubtype="1"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0-#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61474" y="846221"/>
            <a:ext cx="5165558" cy="5165558"/>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9717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extLst mod="1">
    <p:ext uri="{DCECCB84-F9BA-43D5-87BE-67443E8EF086}">
      <p15:sldGuideLst xmlns:p15="http://schemas.microsoft.com/office/powerpoint/2012/main">
        <p15:guide id="1" orient="horz" pos="2160" userDrawn="1">
          <p15:clr>
            <a:srgbClr val="FBAE40"/>
          </p15:clr>
        </p15:guide>
        <p15:guide id="2" pos="38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297768" y="0"/>
            <a:ext cx="5894231" cy="6858000"/>
          </a:xfrm>
        </p:spPr>
        <p:txBody>
          <a:bodyPr/>
          <a:lstStyle/>
          <a:p>
            <a:endParaRPr lang="en-US" dirty="0"/>
          </a:p>
        </p:txBody>
      </p:sp>
    </p:spTree>
    <p:extLst>
      <p:ext uri="{BB962C8B-B14F-4D97-AF65-F5344CB8AC3E}">
        <p14:creationId xmlns:p14="http://schemas.microsoft.com/office/powerpoint/2010/main" val="58777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1" name="Picture Placeholder 9"/>
          <p:cNvSpPr>
            <a:spLocks noGrp="1"/>
          </p:cNvSpPr>
          <p:nvPr>
            <p:ph type="pic" sz="quarter" idx="11"/>
          </p:nvPr>
        </p:nvSpPr>
        <p:spPr>
          <a:xfrm>
            <a:off x="1738522" y="1778000"/>
            <a:ext cx="2811462" cy="3302000"/>
          </a:xfrm>
        </p:spPr>
        <p:txBody>
          <a:bodyPr/>
          <a:lstStyle/>
          <a:p>
            <a:endParaRPr lang="en-US" dirty="0"/>
          </a:p>
        </p:txBody>
      </p:sp>
    </p:spTree>
    <p:extLst>
      <p:ext uri="{BB962C8B-B14F-4D97-AF65-F5344CB8AC3E}">
        <p14:creationId xmlns:p14="http://schemas.microsoft.com/office/powerpoint/2010/main" val="903880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8969" y="2189747"/>
            <a:ext cx="2667000" cy="2667000"/>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7" name="Picture Placeholder 6"/>
          <p:cNvSpPr>
            <a:spLocks noGrp="1"/>
          </p:cNvSpPr>
          <p:nvPr>
            <p:ph type="pic" sz="quarter" idx="11"/>
          </p:nvPr>
        </p:nvSpPr>
        <p:spPr>
          <a:xfrm>
            <a:off x="3308685" y="2189747"/>
            <a:ext cx="2667000" cy="2667000"/>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8" name="Picture Placeholder 7"/>
          <p:cNvSpPr>
            <a:spLocks noGrp="1"/>
          </p:cNvSpPr>
          <p:nvPr>
            <p:ph type="pic" sz="quarter" idx="12"/>
          </p:nvPr>
        </p:nvSpPr>
        <p:spPr>
          <a:xfrm>
            <a:off x="6248401" y="2189747"/>
            <a:ext cx="2667000" cy="2667000"/>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9" name="Picture Placeholder 8"/>
          <p:cNvSpPr>
            <a:spLocks noGrp="1"/>
          </p:cNvSpPr>
          <p:nvPr>
            <p:ph type="pic" sz="quarter" idx="13"/>
          </p:nvPr>
        </p:nvSpPr>
        <p:spPr>
          <a:xfrm>
            <a:off x="9188117" y="2189747"/>
            <a:ext cx="2667000" cy="2667000"/>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38091368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925638"/>
            <a:ext cx="5872163" cy="2405062"/>
          </a:xfrm>
        </p:spPr>
        <p:txBody>
          <a:bodyPr/>
          <a:lstStyle/>
          <a:p>
            <a:endParaRPr lang="en-US" dirty="0"/>
          </a:p>
        </p:txBody>
      </p:sp>
      <p:sp>
        <p:nvSpPr>
          <p:cNvPr id="8" name="Picture Placeholder 6"/>
          <p:cNvSpPr>
            <a:spLocks noGrp="1"/>
          </p:cNvSpPr>
          <p:nvPr>
            <p:ph type="pic" sz="quarter" idx="11"/>
          </p:nvPr>
        </p:nvSpPr>
        <p:spPr>
          <a:xfrm>
            <a:off x="6319837" y="1925638"/>
            <a:ext cx="5872163" cy="2405062"/>
          </a:xfrm>
        </p:spPr>
        <p:txBody>
          <a:bodyPr/>
          <a:lstStyle/>
          <a:p>
            <a:endParaRPr lang="en-US" dirty="0"/>
          </a:p>
        </p:txBody>
      </p:sp>
    </p:spTree>
    <p:extLst>
      <p:ext uri="{BB962C8B-B14F-4D97-AF65-F5344CB8AC3E}">
        <p14:creationId xmlns:p14="http://schemas.microsoft.com/office/powerpoint/2010/main" val="311796732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4402801" y="2125896"/>
            <a:ext cx="3536515" cy="2133600"/>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8194640" y="2125896"/>
            <a:ext cx="3536515" cy="2133600"/>
          </a:xfrm>
          <a:prstGeom prst="rect">
            <a:avLst/>
          </a:prstGeom>
        </p:spPr>
      </p:pic>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629089" y="2125896"/>
            <a:ext cx="3536515" cy="2133600"/>
          </a:xfrm>
          <a:prstGeom prst="rect">
            <a:avLst/>
          </a:prstGeom>
        </p:spPr>
      </p:pic>
      <p:sp>
        <p:nvSpPr>
          <p:cNvPr id="10" name="Picture Placeholder 9"/>
          <p:cNvSpPr>
            <a:spLocks noGrp="1"/>
          </p:cNvSpPr>
          <p:nvPr>
            <p:ph type="pic" sz="quarter" idx="10"/>
          </p:nvPr>
        </p:nvSpPr>
        <p:spPr>
          <a:xfrm>
            <a:off x="1143000" y="2359696"/>
            <a:ext cx="2454442" cy="1555750"/>
          </a:xfrm>
        </p:spPr>
        <p:txBody>
          <a:bodyPr/>
          <a:lstStyle/>
          <a:p>
            <a:endParaRPr lang="en-US" dirty="0"/>
          </a:p>
        </p:txBody>
      </p:sp>
      <p:sp>
        <p:nvSpPr>
          <p:cNvPr id="11" name="Picture Placeholder 9"/>
          <p:cNvSpPr>
            <a:spLocks noGrp="1"/>
          </p:cNvSpPr>
          <p:nvPr>
            <p:ph type="pic" sz="quarter" idx="11"/>
          </p:nvPr>
        </p:nvSpPr>
        <p:spPr>
          <a:xfrm>
            <a:off x="4920524" y="2359696"/>
            <a:ext cx="2454833" cy="1555750"/>
          </a:xfrm>
        </p:spPr>
        <p:txBody>
          <a:bodyPr/>
          <a:lstStyle/>
          <a:p>
            <a:endParaRPr lang="en-US" dirty="0"/>
          </a:p>
        </p:txBody>
      </p:sp>
      <p:sp>
        <p:nvSpPr>
          <p:cNvPr id="12" name="Picture Placeholder 9"/>
          <p:cNvSpPr>
            <a:spLocks noGrp="1"/>
          </p:cNvSpPr>
          <p:nvPr>
            <p:ph type="pic" sz="quarter" idx="12"/>
          </p:nvPr>
        </p:nvSpPr>
        <p:spPr>
          <a:xfrm>
            <a:off x="8698833" y="2359696"/>
            <a:ext cx="2457780" cy="1555750"/>
          </a:xfrm>
        </p:spPr>
        <p:txBody>
          <a:bodyPr/>
          <a:lstStyle/>
          <a:p>
            <a:endParaRPr lang="en-US" dirty="0"/>
          </a:p>
        </p:txBody>
      </p:sp>
      <p:sp>
        <p:nvSpPr>
          <p:cNvPr id="9" name="Text Placeholder 24"/>
          <p:cNvSpPr>
            <a:spLocks noGrp="1"/>
          </p:cNvSpPr>
          <p:nvPr>
            <p:ph type="body" sz="quarter" idx="13"/>
          </p:nvPr>
        </p:nvSpPr>
        <p:spPr>
          <a:xfrm>
            <a:off x="40210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3" name="Text Placeholder 24"/>
          <p:cNvSpPr>
            <a:spLocks noGrp="1"/>
          </p:cNvSpPr>
          <p:nvPr>
            <p:ph type="body" sz="quarter" idx="14"/>
          </p:nvPr>
        </p:nvSpPr>
        <p:spPr>
          <a:xfrm>
            <a:off x="4334904"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4" name="Text Placeholder 24"/>
          <p:cNvSpPr>
            <a:spLocks noGrp="1"/>
          </p:cNvSpPr>
          <p:nvPr>
            <p:ph type="body" sz="quarter" idx="15"/>
          </p:nvPr>
        </p:nvSpPr>
        <p:spPr>
          <a:xfrm>
            <a:off x="826769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5" name="Text Placeholder 24"/>
          <p:cNvSpPr>
            <a:spLocks noGrp="1"/>
          </p:cNvSpPr>
          <p:nvPr>
            <p:ph type="body" sz="quarter" idx="16"/>
          </p:nvPr>
        </p:nvSpPr>
        <p:spPr>
          <a:xfrm>
            <a:off x="402109" y="911804"/>
            <a:ext cx="11489209" cy="952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48033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 calcmode="lin" valueType="num">
                                      <p:cBhvr additive="base">
                                        <p:cTn id="5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build="p">
        <p:tmplLst>
          <p:tmpl lvl="1">
            <p:tnLst>
              <p:par>
                <p:cTn presetID="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 presetClass="entr" presetSubtype="4"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1"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523629" y="1308328"/>
            <a:ext cx="4526029" cy="4526029"/>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7" name="Picture Placeholder 6"/>
          <p:cNvSpPr>
            <a:spLocks noGrp="1"/>
          </p:cNvSpPr>
          <p:nvPr>
            <p:ph type="pic" sz="quarter" idx="11"/>
          </p:nvPr>
        </p:nvSpPr>
        <p:spPr>
          <a:xfrm>
            <a:off x="5946203" y="4579361"/>
            <a:ext cx="800609" cy="800609"/>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8" name="Picture Placeholder 7"/>
          <p:cNvSpPr>
            <a:spLocks noGrp="1"/>
          </p:cNvSpPr>
          <p:nvPr>
            <p:ph type="pic" sz="quarter" idx="12"/>
          </p:nvPr>
        </p:nvSpPr>
        <p:spPr>
          <a:xfrm>
            <a:off x="4485086" y="2667000"/>
            <a:ext cx="1684300" cy="1684300"/>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9" name="Picture Placeholder 8"/>
          <p:cNvSpPr>
            <a:spLocks noGrp="1"/>
          </p:cNvSpPr>
          <p:nvPr>
            <p:ph type="pic" sz="quarter" idx="13"/>
          </p:nvPr>
        </p:nvSpPr>
        <p:spPr>
          <a:xfrm>
            <a:off x="10242703" y="679962"/>
            <a:ext cx="1256732" cy="1256732"/>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10" name="Picture Placeholder 9"/>
          <p:cNvSpPr>
            <a:spLocks noGrp="1"/>
          </p:cNvSpPr>
          <p:nvPr>
            <p:ph type="pic" sz="quarter" idx="14"/>
          </p:nvPr>
        </p:nvSpPr>
        <p:spPr>
          <a:xfrm>
            <a:off x="10242703" y="5208804"/>
            <a:ext cx="1256732" cy="1256732"/>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99716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nodePh="1">
                                  <p:stCondLst>
                                    <p:cond delay="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par>
                          <p:cTn id="28" fill="hold">
                            <p:stCondLst>
                              <p:cond delay="20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55090" y="2204056"/>
            <a:ext cx="2702258" cy="2702258"/>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7" name="Picture Placeholder 6"/>
          <p:cNvSpPr>
            <a:spLocks noGrp="1"/>
          </p:cNvSpPr>
          <p:nvPr>
            <p:ph type="pic" sz="quarter" idx="11"/>
          </p:nvPr>
        </p:nvSpPr>
        <p:spPr>
          <a:xfrm>
            <a:off x="3223144" y="3066140"/>
            <a:ext cx="2702258" cy="2702258"/>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8" name="Picture Placeholder 7"/>
          <p:cNvSpPr>
            <a:spLocks noGrp="1"/>
          </p:cNvSpPr>
          <p:nvPr>
            <p:ph type="pic" sz="quarter" idx="12"/>
          </p:nvPr>
        </p:nvSpPr>
        <p:spPr>
          <a:xfrm>
            <a:off x="5627425" y="1175928"/>
            <a:ext cx="3421038" cy="3421038"/>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
        <p:nvSpPr>
          <p:cNvPr id="9" name="Picture Placeholder 8"/>
          <p:cNvSpPr>
            <a:spLocks noGrp="1"/>
          </p:cNvSpPr>
          <p:nvPr>
            <p:ph type="pic" sz="quarter" idx="13"/>
          </p:nvPr>
        </p:nvSpPr>
        <p:spPr>
          <a:xfrm>
            <a:off x="8809628" y="2886447"/>
            <a:ext cx="2695432" cy="2695432"/>
          </a:xfrm>
          <a:custGeom>
            <a:avLst/>
            <a:gdLst>
              <a:gd name="connsiteX0" fmla="*/ 2582779 w 5165558"/>
              <a:gd name="connsiteY0" fmla="*/ 0 h 5165558"/>
              <a:gd name="connsiteX1" fmla="*/ 5165558 w 5165558"/>
              <a:gd name="connsiteY1" fmla="*/ 2582779 h 5165558"/>
              <a:gd name="connsiteX2" fmla="*/ 2582779 w 5165558"/>
              <a:gd name="connsiteY2" fmla="*/ 5165558 h 5165558"/>
              <a:gd name="connsiteX3" fmla="*/ 0 w 5165558"/>
              <a:gd name="connsiteY3" fmla="*/ 2582779 h 5165558"/>
              <a:gd name="connsiteX4" fmla="*/ 2582779 w 5165558"/>
              <a:gd name="connsiteY4" fmla="*/ 0 h 516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5558" h="5165558">
                <a:moveTo>
                  <a:pt x="2582779" y="0"/>
                </a:moveTo>
                <a:cubicBezTo>
                  <a:pt x="4009208" y="0"/>
                  <a:pt x="5165558" y="1156350"/>
                  <a:pt x="5165558" y="2582779"/>
                </a:cubicBezTo>
                <a:cubicBezTo>
                  <a:pt x="5165558" y="4009208"/>
                  <a:pt x="4009208" y="5165558"/>
                  <a:pt x="2582779" y="5165558"/>
                </a:cubicBezTo>
                <a:cubicBezTo>
                  <a:pt x="1156350" y="5165558"/>
                  <a:pt x="0" y="4009208"/>
                  <a:pt x="0" y="2582779"/>
                </a:cubicBezTo>
                <a:cubicBezTo>
                  <a:pt x="0" y="1156350"/>
                  <a:pt x="1156350" y="0"/>
                  <a:pt x="2582779"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021588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613" y="1645317"/>
            <a:ext cx="7599387" cy="4749617"/>
          </a:xfrm>
          <a:prstGeom prst="rect">
            <a:avLst/>
          </a:prstGeom>
        </p:spPr>
      </p:pic>
      <p:sp>
        <p:nvSpPr>
          <p:cNvPr id="8" name="Picture Placeholder 7"/>
          <p:cNvSpPr>
            <a:spLocks noGrp="1"/>
          </p:cNvSpPr>
          <p:nvPr>
            <p:ph type="pic" sz="quarter" idx="10"/>
          </p:nvPr>
        </p:nvSpPr>
        <p:spPr>
          <a:xfrm>
            <a:off x="6201556" y="2237596"/>
            <a:ext cx="4334516" cy="2484437"/>
          </a:xfrm>
        </p:spPr>
        <p:txBody>
          <a:bodyPr/>
          <a:lstStyle/>
          <a:p>
            <a:endParaRPr lang="en-US" dirty="0"/>
          </a:p>
        </p:txBody>
      </p:sp>
    </p:spTree>
    <p:extLst>
      <p:ext uri="{BB962C8B-B14F-4D97-AF65-F5344CB8AC3E}">
        <p14:creationId xmlns:p14="http://schemas.microsoft.com/office/powerpoint/2010/main" val="37706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6386" y="994610"/>
            <a:ext cx="10524029" cy="5863390"/>
          </a:xfrm>
          <a:prstGeom prst="rect">
            <a:avLst/>
          </a:prstGeom>
        </p:spPr>
      </p:pic>
      <p:sp>
        <p:nvSpPr>
          <p:cNvPr id="11" name="Picture Placeholder 10"/>
          <p:cNvSpPr>
            <a:spLocks noGrp="1"/>
          </p:cNvSpPr>
          <p:nvPr>
            <p:ph type="pic" sz="quarter" idx="10"/>
          </p:nvPr>
        </p:nvSpPr>
        <p:spPr>
          <a:xfrm>
            <a:off x="-2695074" y="1203325"/>
            <a:ext cx="8349916" cy="4716212"/>
          </a:xfrm>
        </p:spPr>
        <p:txBody>
          <a:bodyPr/>
          <a:lstStyle/>
          <a:p>
            <a:endParaRPr lang="en-US" dirty="0"/>
          </a:p>
        </p:txBody>
      </p:sp>
    </p:spTree>
    <p:extLst>
      <p:ext uri="{BB962C8B-B14F-4D97-AF65-F5344CB8AC3E}">
        <p14:creationId xmlns:p14="http://schemas.microsoft.com/office/powerpoint/2010/main" val="158120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7" name="Media Placeholder 6"/>
          <p:cNvSpPr>
            <a:spLocks noGrp="1"/>
          </p:cNvSpPr>
          <p:nvPr>
            <p:ph type="media" sz="quarter" idx="10"/>
          </p:nvPr>
        </p:nvSpPr>
        <p:spPr>
          <a:xfrm>
            <a:off x="2054796" y="1542209"/>
            <a:ext cx="8082408" cy="4874634"/>
          </a:xfrm>
        </p:spPr>
        <p:txBody>
          <a:bodyPr/>
          <a:lstStyle/>
          <a:p>
            <a:endParaRPr lang="en-US" dirty="0"/>
          </a:p>
        </p:txBody>
      </p:sp>
    </p:spTree>
    <p:extLst>
      <p:ext uri="{BB962C8B-B14F-4D97-AF65-F5344CB8AC3E}">
        <p14:creationId xmlns:p14="http://schemas.microsoft.com/office/powerpoint/2010/main" val="244039532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771650"/>
            <a:ext cx="12192000" cy="2724150"/>
          </a:xfrm>
        </p:spPr>
        <p:txBody>
          <a:bodyPr/>
          <a:lstStyle/>
          <a:p>
            <a:endParaRPr lang="en-US" dirty="0"/>
          </a:p>
        </p:txBody>
      </p:sp>
    </p:spTree>
    <p:extLst>
      <p:ext uri="{BB962C8B-B14F-4D97-AF65-F5344CB8AC3E}">
        <p14:creationId xmlns:p14="http://schemas.microsoft.com/office/powerpoint/2010/main" val="79065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82782" y="598650"/>
            <a:ext cx="5433333" cy="5433333"/>
          </a:xfrm>
          <a:custGeom>
            <a:avLst/>
            <a:gdLst>
              <a:gd name="connsiteX0" fmla="*/ 3134226 w 5433333"/>
              <a:gd name="connsiteY0" fmla="*/ 231 h 5433333"/>
              <a:gd name="connsiteX1" fmla="*/ 3859028 w 5433333"/>
              <a:gd name="connsiteY1" fmla="*/ 406376 h 5433333"/>
              <a:gd name="connsiteX2" fmla="*/ 5292710 w 5433333"/>
              <a:gd name="connsiteY2" fmla="*/ 2636451 h 5433333"/>
              <a:gd name="connsiteX3" fmla="*/ 5026958 w 5433333"/>
              <a:gd name="connsiteY3" fmla="*/ 3859028 h 5433333"/>
              <a:gd name="connsiteX4" fmla="*/ 2796883 w 5433333"/>
              <a:gd name="connsiteY4" fmla="*/ 5292710 h 5433333"/>
              <a:gd name="connsiteX5" fmla="*/ 1574307 w 5433333"/>
              <a:gd name="connsiteY5" fmla="*/ 5026958 h 5433333"/>
              <a:gd name="connsiteX6" fmla="*/ 140624 w 5433333"/>
              <a:gd name="connsiteY6" fmla="*/ 2796883 h 5433333"/>
              <a:gd name="connsiteX7" fmla="*/ 406376 w 5433333"/>
              <a:gd name="connsiteY7" fmla="*/ 1574307 h 5433333"/>
              <a:gd name="connsiteX8" fmla="*/ 2636451 w 5433333"/>
              <a:gd name="connsiteY8" fmla="*/ 140624 h 5433333"/>
              <a:gd name="connsiteX9" fmla="*/ 3134226 w 5433333"/>
              <a:gd name="connsiteY9" fmla="*/ 231 h 543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3333" h="5433333">
                <a:moveTo>
                  <a:pt x="3134226" y="231"/>
                </a:moveTo>
                <a:cubicBezTo>
                  <a:pt x="3418149" y="6704"/>
                  <a:pt x="3693890" y="149507"/>
                  <a:pt x="3859028" y="406376"/>
                </a:cubicBezTo>
                <a:lnTo>
                  <a:pt x="5292710" y="2636451"/>
                </a:lnTo>
                <a:cubicBezTo>
                  <a:pt x="5556930" y="3047442"/>
                  <a:pt x="5437949" y="3594808"/>
                  <a:pt x="5026958" y="3859028"/>
                </a:cubicBezTo>
                <a:lnTo>
                  <a:pt x="2796883" y="5292710"/>
                </a:lnTo>
                <a:cubicBezTo>
                  <a:pt x="2385893" y="5556930"/>
                  <a:pt x="1838526" y="5437949"/>
                  <a:pt x="1574307" y="5026958"/>
                </a:cubicBezTo>
                <a:lnTo>
                  <a:pt x="140624" y="2796883"/>
                </a:lnTo>
                <a:cubicBezTo>
                  <a:pt x="-123596" y="2385893"/>
                  <a:pt x="-4614" y="1838526"/>
                  <a:pt x="406376" y="1574307"/>
                </a:cubicBezTo>
                <a:lnTo>
                  <a:pt x="2636451" y="140624"/>
                </a:lnTo>
                <a:cubicBezTo>
                  <a:pt x="2790573" y="41542"/>
                  <a:pt x="2963872" y="-3653"/>
                  <a:pt x="3134226" y="231"/>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41158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975230"/>
            <a:ext cx="3992451" cy="2907540"/>
          </a:xfrm>
        </p:spPr>
        <p:txBody>
          <a:bodyPr/>
          <a:lstStyle/>
          <a:p>
            <a:endParaRPr lang="en-US" dirty="0"/>
          </a:p>
        </p:txBody>
      </p:sp>
      <p:sp>
        <p:nvSpPr>
          <p:cNvPr id="9" name="Picture Placeholder 6"/>
          <p:cNvSpPr>
            <a:spLocks noGrp="1"/>
          </p:cNvSpPr>
          <p:nvPr>
            <p:ph type="pic" sz="quarter" idx="11"/>
          </p:nvPr>
        </p:nvSpPr>
        <p:spPr>
          <a:xfrm>
            <a:off x="8199549" y="1975230"/>
            <a:ext cx="3992451" cy="2907540"/>
          </a:xfrm>
        </p:spPr>
        <p:txBody>
          <a:bodyPr/>
          <a:lstStyle/>
          <a:p>
            <a:endParaRPr lang="en-US" dirty="0"/>
          </a:p>
        </p:txBody>
      </p:sp>
    </p:spTree>
    <p:extLst>
      <p:ext uri="{BB962C8B-B14F-4D97-AF65-F5344CB8AC3E}">
        <p14:creationId xmlns:p14="http://schemas.microsoft.com/office/powerpoint/2010/main" val="21886927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2246313"/>
          </a:xfrm>
        </p:spPr>
        <p:txBody>
          <a:bodyPr/>
          <a:lstStyle/>
          <a:p>
            <a:endParaRPr lang="en-US" dirty="0"/>
          </a:p>
        </p:txBody>
      </p:sp>
    </p:spTree>
    <p:extLst>
      <p:ext uri="{BB962C8B-B14F-4D97-AF65-F5344CB8AC3E}">
        <p14:creationId xmlns:p14="http://schemas.microsoft.com/office/powerpoint/2010/main" val="287045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12192000" cy="4684295"/>
          </a:xfrm>
        </p:spPr>
        <p:txBody>
          <a:bodyPr/>
          <a:lstStyle/>
          <a:p>
            <a:endParaRPr lang="en-US" dirty="0"/>
          </a:p>
        </p:txBody>
      </p:sp>
    </p:spTree>
    <p:extLst>
      <p:ext uri="{BB962C8B-B14F-4D97-AF65-F5344CB8AC3E}">
        <p14:creationId xmlns:p14="http://schemas.microsoft.com/office/powerpoint/2010/main" val="13248284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Рисунок 4"/>
          <p:cNvSpPr>
            <a:spLocks noGrp="1"/>
          </p:cNvSpPr>
          <p:nvPr>
            <p:ph type="pic" sz="quarter" idx="75"/>
          </p:nvPr>
        </p:nvSpPr>
        <p:spPr>
          <a:xfrm>
            <a:off x="3611564" y="914400"/>
            <a:ext cx="2819401" cy="2743200"/>
          </a:xfrm>
          <a:noFill/>
        </p:spPr>
        <p:txBody>
          <a:bodyPr anchor="ctr" anchorCtr="0">
            <a:normAutofit/>
          </a:bodyPr>
          <a:lstStyle>
            <a:lvl1pPr algn="ctr">
              <a:defRPr sz="1000"/>
            </a:lvl1pPr>
          </a:lstStyle>
          <a:p>
            <a:endParaRPr lang="en-US" dirty="0"/>
          </a:p>
        </p:txBody>
      </p:sp>
      <p:sp>
        <p:nvSpPr>
          <p:cNvPr id="7" name="Рисунок 4"/>
          <p:cNvSpPr>
            <a:spLocks noGrp="1"/>
          </p:cNvSpPr>
          <p:nvPr>
            <p:ph type="pic" sz="quarter" idx="76"/>
          </p:nvPr>
        </p:nvSpPr>
        <p:spPr>
          <a:xfrm>
            <a:off x="3611564" y="3660417"/>
            <a:ext cx="2819401" cy="2738440"/>
          </a:xfrm>
          <a:noFill/>
        </p:spPr>
        <p:txBody>
          <a:bodyPr anchor="ctr" anchorCtr="0">
            <a:normAutofit/>
          </a:bodyPr>
          <a:lstStyle>
            <a:lvl1pPr algn="ctr">
              <a:defRPr sz="1000"/>
            </a:lvl1pPr>
          </a:lstStyle>
          <a:p>
            <a:endParaRPr lang="en-US" dirty="0"/>
          </a:p>
        </p:txBody>
      </p:sp>
      <p:sp>
        <p:nvSpPr>
          <p:cNvPr id="8" name="Рисунок 4"/>
          <p:cNvSpPr>
            <a:spLocks noGrp="1"/>
          </p:cNvSpPr>
          <p:nvPr>
            <p:ph type="pic" sz="quarter" idx="77"/>
          </p:nvPr>
        </p:nvSpPr>
        <p:spPr>
          <a:xfrm>
            <a:off x="830266" y="3655649"/>
            <a:ext cx="2781300" cy="2743200"/>
          </a:xfrm>
          <a:noFill/>
        </p:spPr>
        <p:txBody>
          <a:bodyPr anchor="ctr" anchorCtr="0">
            <a:normAutofit/>
          </a:bodyPr>
          <a:lstStyle>
            <a:lvl1pPr algn="ctr">
              <a:defRPr sz="1000"/>
            </a:lvl1pPr>
          </a:lstStyle>
          <a:p>
            <a:endParaRPr lang="en-US" dirty="0"/>
          </a:p>
        </p:txBody>
      </p:sp>
      <p:sp>
        <p:nvSpPr>
          <p:cNvPr id="9" name="Рисунок 4"/>
          <p:cNvSpPr>
            <a:spLocks noGrp="1"/>
          </p:cNvSpPr>
          <p:nvPr>
            <p:ph type="pic" sz="quarter" idx="78"/>
          </p:nvPr>
        </p:nvSpPr>
        <p:spPr>
          <a:xfrm>
            <a:off x="6434064" y="3660411"/>
            <a:ext cx="2819401" cy="2738438"/>
          </a:xfrm>
          <a:noFill/>
        </p:spPr>
        <p:txBody>
          <a:bodyPr anchor="ctr" anchorCtr="0">
            <a:normAutofit/>
          </a:bodyPr>
          <a:lstStyle>
            <a:lvl1pPr algn="ctr">
              <a:defRPr sz="1000"/>
            </a:lvl1pPr>
          </a:lstStyle>
          <a:p>
            <a:endParaRPr lang="en-US" dirty="0"/>
          </a:p>
        </p:txBody>
      </p:sp>
      <p:sp>
        <p:nvSpPr>
          <p:cNvPr id="10" name="Рисунок 4"/>
          <p:cNvSpPr>
            <a:spLocks noGrp="1"/>
          </p:cNvSpPr>
          <p:nvPr>
            <p:ph type="pic" sz="quarter" idx="79"/>
          </p:nvPr>
        </p:nvSpPr>
        <p:spPr>
          <a:xfrm>
            <a:off x="6434065" y="914400"/>
            <a:ext cx="4945138" cy="2743200"/>
          </a:xfrm>
          <a:noFill/>
        </p:spPr>
        <p:txBody>
          <a:bodyPr anchor="ctr" anchorCtr="0">
            <a:normAutofit/>
          </a:bodyPr>
          <a:lstStyle>
            <a:lvl1pPr algn="ctr">
              <a:defRPr sz="1000"/>
            </a:lvl1pPr>
          </a:lstStyle>
          <a:p>
            <a:endParaRPr lang="en-US" dirty="0"/>
          </a:p>
        </p:txBody>
      </p:sp>
    </p:spTree>
    <p:extLst>
      <p:ext uri="{BB962C8B-B14F-4D97-AF65-F5344CB8AC3E}">
        <p14:creationId xmlns:p14="http://schemas.microsoft.com/office/powerpoint/2010/main" val="310080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nodePh="1">
                                  <p:stCondLst>
                                    <p:cond delay="10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nodePh="1">
                                  <p:stCondLst>
                                    <p:cond delay="20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50000" fill="hold" grpId="0" nodeType="withEffect" nodePh="1">
                                  <p:stCondLst>
                                    <p:cond delay="100"/>
                                  </p:stCondLst>
                                  <p:endCondLst>
                                    <p:cond evt="begin" delay="0">
                                      <p:tn val="21"/>
                                    </p:cond>
                                  </p:end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Рисунок 4"/>
          <p:cNvSpPr>
            <a:spLocks noGrp="1"/>
          </p:cNvSpPr>
          <p:nvPr>
            <p:ph type="pic" sz="quarter" idx="75"/>
          </p:nvPr>
        </p:nvSpPr>
        <p:spPr>
          <a:xfrm>
            <a:off x="3611564" y="914400"/>
            <a:ext cx="5390768" cy="5484448"/>
          </a:xfrm>
          <a:noFill/>
        </p:spPr>
        <p:txBody>
          <a:bodyPr anchor="ctr" anchorCtr="0">
            <a:normAutofit/>
          </a:bodyPr>
          <a:lstStyle>
            <a:lvl1pPr algn="ctr">
              <a:defRPr sz="1000"/>
            </a:lvl1pPr>
          </a:lstStyle>
          <a:p>
            <a:endParaRPr lang="en-US" dirty="0"/>
          </a:p>
        </p:txBody>
      </p:sp>
      <p:sp>
        <p:nvSpPr>
          <p:cNvPr id="7" name="Рисунок 4"/>
          <p:cNvSpPr>
            <a:spLocks noGrp="1"/>
          </p:cNvSpPr>
          <p:nvPr>
            <p:ph type="pic" sz="quarter" idx="77"/>
          </p:nvPr>
        </p:nvSpPr>
        <p:spPr>
          <a:xfrm>
            <a:off x="830266" y="3655649"/>
            <a:ext cx="2781300" cy="2743200"/>
          </a:xfrm>
          <a:noFill/>
        </p:spPr>
        <p:txBody>
          <a:bodyPr anchor="ctr" anchorCtr="0">
            <a:normAutofit/>
          </a:bodyPr>
          <a:lstStyle>
            <a:lvl1pPr algn="ctr">
              <a:defRPr sz="1000"/>
            </a:lvl1pPr>
          </a:lstStyle>
          <a:p>
            <a:endParaRPr lang="en-US" dirty="0"/>
          </a:p>
        </p:txBody>
      </p:sp>
      <p:sp>
        <p:nvSpPr>
          <p:cNvPr id="8" name="Рисунок 4"/>
          <p:cNvSpPr>
            <a:spLocks noGrp="1"/>
          </p:cNvSpPr>
          <p:nvPr>
            <p:ph type="pic" sz="quarter" idx="79"/>
          </p:nvPr>
        </p:nvSpPr>
        <p:spPr>
          <a:xfrm>
            <a:off x="9002332" y="914409"/>
            <a:ext cx="2376877" cy="5484449"/>
          </a:xfrm>
          <a:noFill/>
        </p:spPr>
        <p:txBody>
          <a:bodyPr anchor="ctr" anchorCtr="0">
            <a:normAutofit/>
          </a:bodyPr>
          <a:lstStyle>
            <a:lvl1pPr algn="ctr">
              <a:defRPr sz="1000"/>
            </a:lvl1pPr>
          </a:lstStyle>
          <a:p>
            <a:endParaRPr lang="en-US" dirty="0"/>
          </a:p>
        </p:txBody>
      </p:sp>
    </p:spTree>
    <p:extLst>
      <p:ext uri="{BB962C8B-B14F-4D97-AF65-F5344CB8AC3E}">
        <p14:creationId xmlns:p14="http://schemas.microsoft.com/office/powerpoint/2010/main" val="313828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nodePh="1">
                                  <p:stCondLst>
                                    <p:cond delay="10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nodePh="1">
                                  <p:stCondLst>
                                    <p:cond delay="30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Рисунок 4"/>
          <p:cNvSpPr>
            <a:spLocks noGrp="1"/>
          </p:cNvSpPr>
          <p:nvPr>
            <p:ph type="pic" sz="quarter" idx="75"/>
          </p:nvPr>
        </p:nvSpPr>
        <p:spPr>
          <a:xfrm>
            <a:off x="3611563" y="914409"/>
            <a:ext cx="4968875" cy="5484449"/>
          </a:xfrm>
          <a:noFill/>
        </p:spPr>
        <p:txBody>
          <a:bodyPr anchor="ctr" anchorCtr="0">
            <a:normAutofit/>
          </a:bodyPr>
          <a:lstStyle>
            <a:lvl1pPr algn="ctr">
              <a:defRPr sz="1000"/>
            </a:lvl1pPr>
          </a:lstStyle>
          <a:p>
            <a:endParaRPr lang="en-US" dirty="0"/>
          </a:p>
        </p:txBody>
      </p:sp>
      <p:sp>
        <p:nvSpPr>
          <p:cNvPr id="7" name="Рисунок 4"/>
          <p:cNvSpPr>
            <a:spLocks noGrp="1"/>
          </p:cNvSpPr>
          <p:nvPr>
            <p:ph type="pic" sz="quarter" idx="77"/>
          </p:nvPr>
        </p:nvSpPr>
        <p:spPr>
          <a:xfrm>
            <a:off x="8585054" y="3655658"/>
            <a:ext cx="2781300" cy="2743200"/>
          </a:xfrm>
          <a:noFill/>
        </p:spPr>
        <p:txBody>
          <a:bodyPr anchor="ctr" anchorCtr="0">
            <a:normAutofit/>
          </a:bodyPr>
          <a:lstStyle>
            <a:lvl1pPr algn="ctr">
              <a:defRPr sz="1000"/>
            </a:lvl1pPr>
          </a:lstStyle>
          <a:p>
            <a:endParaRPr lang="en-US" dirty="0"/>
          </a:p>
        </p:txBody>
      </p:sp>
      <p:sp>
        <p:nvSpPr>
          <p:cNvPr id="8" name="Рисунок 4"/>
          <p:cNvSpPr>
            <a:spLocks noGrp="1"/>
          </p:cNvSpPr>
          <p:nvPr>
            <p:ph type="pic" sz="quarter" idx="82"/>
          </p:nvPr>
        </p:nvSpPr>
        <p:spPr>
          <a:xfrm>
            <a:off x="8571199" y="912449"/>
            <a:ext cx="2781300" cy="2743200"/>
          </a:xfrm>
          <a:noFill/>
        </p:spPr>
        <p:txBody>
          <a:bodyPr anchor="ctr" anchorCtr="0">
            <a:normAutofit/>
          </a:bodyPr>
          <a:lstStyle>
            <a:lvl1pPr algn="ctr">
              <a:defRPr sz="1000"/>
            </a:lvl1pPr>
          </a:lstStyle>
          <a:p>
            <a:endParaRPr lang="en-US" dirty="0"/>
          </a:p>
        </p:txBody>
      </p:sp>
      <p:sp>
        <p:nvSpPr>
          <p:cNvPr id="9" name="Рисунок 4"/>
          <p:cNvSpPr>
            <a:spLocks noGrp="1"/>
          </p:cNvSpPr>
          <p:nvPr>
            <p:ph type="pic" sz="quarter" idx="83"/>
          </p:nvPr>
        </p:nvSpPr>
        <p:spPr>
          <a:xfrm>
            <a:off x="825647" y="912449"/>
            <a:ext cx="2781300" cy="2743200"/>
          </a:xfrm>
          <a:noFill/>
        </p:spPr>
        <p:txBody>
          <a:bodyPr anchor="ctr" anchorCtr="0">
            <a:normAutofit/>
          </a:bodyPr>
          <a:lstStyle>
            <a:lvl1pPr algn="ctr">
              <a:defRPr sz="1000"/>
            </a:lvl1pPr>
          </a:lstStyle>
          <a:p>
            <a:endParaRPr lang="en-US" dirty="0"/>
          </a:p>
        </p:txBody>
      </p:sp>
    </p:spTree>
    <p:extLst>
      <p:ext uri="{BB962C8B-B14F-4D97-AF65-F5344CB8AC3E}">
        <p14:creationId xmlns:p14="http://schemas.microsoft.com/office/powerpoint/2010/main" val="342663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nodePh="1">
                                  <p:stCondLst>
                                    <p:cond delay="10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nodePh="1">
                                  <p:stCondLst>
                                    <p:cond delay="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rot="1088670">
            <a:off x="1104039" y="1084360"/>
            <a:ext cx="4554107" cy="49564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userDrawn="1"/>
        </p:nvPicPr>
        <p:blipFill>
          <a:blip r:embed="rId2"/>
          <a:stretch>
            <a:fillRect/>
          </a:stretch>
        </p:blipFill>
        <p:spPr>
          <a:xfrm>
            <a:off x="1323686" y="1084359"/>
            <a:ext cx="4554107" cy="49564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Picture Placeholder 8"/>
          <p:cNvSpPr>
            <a:spLocks noGrp="1"/>
          </p:cNvSpPr>
          <p:nvPr>
            <p:ph type="pic" sz="quarter" idx="10"/>
          </p:nvPr>
        </p:nvSpPr>
        <p:spPr>
          <a:xfrm rot="21180954">
            <a:off x="1593249" y="1239101"/>
            <a:ext cx="4014979" cy="3063875"/>
          </a:xfrm>
        </p:spPr>
        <p:txBody>
          <a:bodyPr/>
          <a:lstStyle/>
          <a:p>
            <a:endParaRPr lang="en-US" dirty="0"/>
          </a:p>
        </p:txBody>
      </p:sp>
    </p:spTree>
    <p:extLst>
      <p:ext uri="{BB962C8B-B14F-4D97-AF65-F5344CB8AC3E}">
        <p14:creationId xmlns:p14="http://schemas.microsoft.com/office/powerpoint/2010/main" val="372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973710" y="462742"/>
            <a:ext cx="7218290" cy="6395258"/>
          </a:xfrm>
          <a:prstGeom prst="rect">
            <a:avLst/>
          </a:prstGeom>
        </p:spPr>
      </p:pic>
    </p:spTree>
    <p:extLst>
      <p:ext uri="{BB962C8B-B14F-4D97-AF65-F5344CB8AC3E}">
        <p14:creationId xmlns:p14="http://schemas.microsoft.com/office/powerpoint/2010/main" val="14873640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Rectangle 5"/>
          <p:cNvSpPr/>
          <p:nvPr userDrawn="1"/>
        </p:nvSpPr>
        <p:spPr>
          <a:xfrm>
            <a:off x="0" y="1764632"/>
            <a:ext cx="12192000" cy="4010528"/>
          </a:xfrm>
          <a:prstGeom prst="rect">
            <a:avLst/>
          </a:prstGeom>
          <a:solidFill>
            <a:srgbClr val="0A1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6118459" y="2085475"/>
            <a:ext cx="5165558" cy="368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p:cNvSpPr>
            <a:spLocks noGrp="1"/>
          </p:cNvSpPr>
          <p:nvPr>
            <p:ph type="pic" sz="quarter" idx="10"/>
          </p:nvPr>
        </p:nvSpPr>
        <p:spPr>
          <a:xfrm>
            <a:off x="6484938" y="2389691"/>
            <a:ext cx="4540250" cy="3097212"/>
          </a:xfrm>
        </p:spPr>
        <p:txBody>
          <a:bodyPr/>
          <a:lstStyle/>
          <a:p>
            <a:endParaRPr lang="en-US" dirty="0"/>
          </a:p>
        </p:txBody>
      </p:sp>
    </p:spTree>
    <p:extLst>
      <p:ext uri="{BB962C8B-B14F-4D97-AF65-F5344CB8AC3E}">
        <p14:creationId xmlns:p14="http://schemas.microsoft.com/office/powerpoint/2010/main" val="377969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6608763" y="0"/>
            <a:ext cx="5583237" cy="6858000"/>
          </a:xfrm>
        </p:spPr>
        <p:txBody>
          <a:bodyPr/>
          <a:lstStyle/>
          <a:p>
            <a:endParaRPr lang="en-US" dirty="0"/>
          </a:p>
        </p:txBody>
      </p:sp>
    </p:spTree>
    <p:extLst>
      <p:ext uri="{BB962C8B-B14F-4D97-AF65-F5344CB8AC3E}">
        <p14:creationId xmlns:p14="http://schemas.microsoft.com/office/powerpoint/2010/main" val="12459787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8000"/>
          </a:xfrm>
        </p:spPr>
        <p:txBody>
          <a:bodyPr/>
          <a:lstStyle/>
          <a:p>
            <a:endParaRPr lang="en-US" dirty="0"/>
          </a:p>
        </p:txBody>
      </p:sp>
    </p:spTree>
    <p:extLst>
      <p:ext uri="{BB962C8B-B14F-4D97-AF65-F5344CB8AC3E}">
        <p14:creationId xmlns:p14="http://schemas.microsoft.com/office/powerpoint/2010/main" val="21422464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580944" y="-3453860"/>
            <a:ext cx="10148770" cy="8759974"/>
          </a:xfrm>
          <a:custGeom>
            <a:avLst/>
            <a:gdLst>
              <a:gd name="connsiteX0" fmla="*/ 2619217 w 10148770"/>
              <a:gd name="connsiteY0" fmla="*/ 0 h 8759974"/>
              <a:gd name="connsiteX1" fmla="*/ 9034465 w 10148770"/>
              <a:gd name="connsiteY1" fmla="*/ 1292933 h 8759974"/>
              <a:gd name="connsiteX2" fmla="*/ 10148770 w 10148770"/>
              <a:gd name="connsiteY2" fmla="*/ 5402682 h 8759974"/>
              <a:gd name="connsiteX3" fmla="*/ 7529553 w 10148770"/>
              <a:gd name="connsiteY3" fmla="*/ 8759974 h 8759974"/>
              <a:gd name="connsiteX4" fmla="*/ 1114305 w 10148770"/>
              <a:gd name="connsiteY4" fmla="*/ 7467041 h 8759974"/>
              <a:gd name="connsiteX5" fmla="*/ 0 w 10148770"/>
              <a:gd name="connsiteY5" fmla="*/ 3357292 h 875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48770" h="8759974">
                <a:moveTo>
                  <a:pt x="2619217" y="0"/>
                </a:moveTo>
                <a:lnTo>
                  <a:pt x="9034465" y="1292933"/>
                </a:lnTo>
                <a:lnTo>
                  <a:pt x="10148770" y="5402682"/>
                </a:lnTo>
                <a:lnTo>
                  <a:pt x="7529553" y="8759974"/>
                </a:lnTo>
                <a:lnTo>
                  <a:pt x="1114305" y="7467041"/>
                </a:lnTo>
                <a:lnTo>
                  <a:pt x="0" y="3357292"/>
                </a:lnTo>
                <a:close/>
              </a:path>
            </a:pathLst>
          </a:custGeom>
        </p:spPr>
        <p:txBody>
          <a:bodyPr wrap="square">
            <a:noAutofit/>
          </a:bodyPr>
          <a:lstStyle/>
          <a:p>
            <a:endParaRPr lang="en-US" dirty="0"/>
          </a:p>
        </p:txBody>
      </p:sp>
    </p:spTree>
    <p:extLst>
      <p:ext uri="{BB962C8B-B14F-4D97-AF65-F5344CB8AC3E}">
        <p14:creationId xmlns:p14="http://schemas.microsoft.com/office/powerpoint/2010/main" val="16663711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631804" y="1805606"/>
            <a:ext cx="12129527" cy="12129528"/>
          </a:xfrm>
          <a:custGeom>
            <a:avLst/>
            <a:gdLst>
              <a:gd name="connsiteX0" fmla="*/ 6717641 w 12129527"/>
              <a:gd name="connsiteY0" fmla="*/ 727 h 12129528"/>
              <a:gd name="connsiteX1" fmla="*/ 10593200 w 12129527"/>
              <a:gd name="connsiteY1" fmla="*/ 2466012 h 12129528"/>
              <a:gd name="connsiteX2" fmla="*/ 11769242 w 12129527"/>
              <a:gd name="connsiteY2" fmla="*/ 5107332 h 12129528"/>
              <a:gd name="connsiteX3" fmla="*/ 9663518 w 12129527"/>
              <a:gd name="connsiteY3" fmla="*/ 10593200 h 12129528"/>
              <a:gd name="connsiteX4" fmla="*/ 7022197 w 12129527"/>
              <a:gd name="connsiteY4" fmla="*/ 11769243 h 12129528"/>
              <a:gd name="connsiteX5" fmla="*/ 1536329 w 12129527"/>
              <a:gd name="connsiteY5" fmla="*/ 9663518 h 12129528"/>
              <a:gd name="connsiteX6" fmla="*/ 360286 w 12129527"/>
              <a:gd name="connsiteY6" fmla="*/ 7022198 h 12129528"/>
              <a:gd name="connsiteX7" fmla="*/ 2466011 w 12129527"/>
              <a:gd name="connsiteY7" fmla="*/ 1536330 h 12129528"/>
              <a:gd name="connsiteX8" fmla="*/ 5107331 w 12129527"/>
              <a:gd name="connsiteY8" fmla="*/ 360287 h 12129528"/>
              <a:gd name="connsiteX9" fmla="*/ 6717641 w 12129527"/>
              <a:gd name="connsiteY9" fmla="*/ 727 h 1212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9527" h="12129528">
                <a:moveTo>
                  <a:pt x="6717641" y="727"/>
                </a:moveTo>
                <a:cubicBezTo>
                  <a:pt x="8336576" y="-29632"/>
                  <a:pt x="9893149" y="893741"/>
                  <a:pt x="10593200" y="2466012"/>
                </a:cubicBezTo>
                <a:lnTo>
                  <a:pt x="11769242" y="5107332"/>
                </a:lnTo>
                <a:cubicBezTo>
                  <a:pt x="12702643" y="7203692"/>
                  <a:pt x="11759878" y="9659800"/>
                  <a:pt x="9663518" y="10593200"/>
                </a:cubicBezTo>
                <a:lnTo>
                  <a:pt x="7022197" y="11769243"/>
                </a:lnTo>
                <a:cubicBezTo>
                  <a:pt x="4925837" y="12702644"/>
                  <a:pt x="2469730" y="11759879"/>
                  <a:pt x="1536329" y="9663518"/>
                </a:cubicBezTo>
                <a:lnTo>
                  <a:pt x="360286" y="7022198"/>
                </a:lnTo>
                <a:cubicBezTo>
                  <a:pt x="-573115" y="4925838"/>
                  <a:pt x="369650" y="2469731"/>
                  <a:pt x="2466011" y="1536330"/>
                </a:cubicBezTo>
                <a:lnTo>
                  <a:pt x="5107331" y="360287"/>
                </a:lnTo>
                <a:cubicBezTo>
                  <a:pt x="5631421" y="126937"/>
                  <a:pt x="6177996" y="10847"/>
                  <a:pt x="6717641" y="727"/>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4815832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8158819" y="3636625"/>
            <a:ext cx="3351963" cy="3351963"/>
          </a:xfrm>
          <a:custGeom>
            <a:avLst/>
            <a:gdLst>
              <a:gd name="connsiteX0" fmla="*/ 1703683 w 3351963"/>
              <a:gd name="connsiteY0" fmla="*/ 0 h 3351963"/>
              <a:gd name="connsiteX1" fmla="*/ 3351963 w 3351963"/>
              <a:gd name="connsiteY1" fmla="*/ 1703683 h 3351963"/>
              <a:gd name="connsiteX2" fmla="*/ 1648280 w 3351963"/>
              <a:gd name="connsiteY2" fmla="*/ 3351963 h 3351963"/>
              <a:gd name="connsiteX3" fmla="*/ 0 w 3351963"/>
              <a:gd name="connsiteY3" fmla="*/ 1648280 h 3351963"/>
            </a:gdLst>
            <a:ahLst/>
            <a:cxnLst>
              <a:cxn ang="0">
                <a:pos x="connsiteX0" y="connsiteY0"/>
              </a:cxn>
              <a:cxn ang="0">
                <a:pos x="connsiteX1" y="connsiteY1"/>
              </a:cxn>
              <a:cxn ang="0">
                <a:pos x="connsiteX2" y="connsiteY2"/>
              </a:cxn>
              <a:cxn ang="0">
                <a:pos x="connsiteX3" y="connsiteY3"/>
              </a:cxn>
            </a:cxnLst>
            <a:rect l="l" t="t" r="r" b="b"/>
            <a:pathLst>
              <a:path w="3351963" h="3351963">
                <a:moveTo>
                  <a:pt x="1703683" y="0"/>
                </a:moveTo>
                <a:lnTo>
                  <a:pt x="3351963" y="1703683"/>
                </a:lnTo>
                <a:lnTo>
                  <a:pt x="1648280" y="3351963"/>
                </a:lnTo>
                <a:lnTo>
                  <a:pt x="0" y="1648280"/>
                </a:lnTo>
                <a:close/>
              </a:path>
            </a:pathLst>
          </a:custGeom>
        </p:spPr>
        <p:txBody>
          <a:bodyPr wrap="square">
            <a:noAutofit/>
          </a:bodyPr>
          <a:lstStyle/>
          <a:p>
            <a:endParaRPr lang="en-US" dirty="0"/>
          </a:p>
        </p:txBody>
      </p:sp>
      <p:sp>
        <p:nvSpPr>
          <p:cNvPr id="26" name="Picture Placeholder 25"/>
          <p:cNvSpPr>
            <a:spLocks noGrp="1"/>
          </p:cNvSpPr>
          <p:nvPr>
            <p:ph type="pic" sz="quarter" idx="10"/>
          </p:nvPr>
        </p:nvSpPr>
        <p:spPr>
          <a:xfrm>
            <a:off x="2911644" y="-1130968"/>
            <a:ext cx="9127957" cy="9063789"/>
          </a:xfrm>
          <a:custGeom>
            <a:avLst/>
            <a:gdLst>
              <a:gd name="connsiteX0" fmla="*/ 2181727 w 9127957"/>
              <a:gd name="connsiteY0" fmla="*/ 4700336 h 9063789"/>
              <a:gd name="connsiteX1" fmla="*/ 4363453 w 9127957"/>
              <a:gd name="connsiteY1" fmla="*/ 6882063 h 9063789"/>
              <a:gd name="connsiteX2" fmla="*/ 2181727 w 9127957"/>
              <a:gd name="connsiteY2" fmla="*/ 9063789 h 9063789"/>
              <a:gd name="connsiteX3" fmla="*/ 0 w 9127957"/>
              <a:gd name="connsiteY3" fmla="*/ 6882063 h 9063789"/>
              <a:gd name="connsiteX4" fmla="*/ 7748337 w 9127957"/>
              <a:gd name="connsiteY4" fmla="*/ 3882188 h 9063789"/>
              <a:gd name="connsiteX5" fmla="*/ 8398043 w 9127957"/>
              <a:gd name="connsiteY5" fmla="*/ 4531894 h 9063789"/>
              <a:gd name="connsiteX6" fmla="*/ 7748337 w 9127957"/>
              <a:gd name="connsiteY6" fmla="*/ 5181600 h 9063789"/>
              <a:gd name="connsiteX7" fmla="*/ 7098631 w 9127957"/>
              <a:gd name="connsiteY7" fmla="*/ 4531894 h 9063789"/>
              <a:gd name="connsiteX8" fmla="*/ 4547937 w 9127957"/>
              <a:gd name="connsiteY8" fmla="*/ 2350168 h 9063789"/>
              <a:gd name="connsiteX9" fmla="*/ 6729663 w 9127957"/>
              <a:gd name="connsiteY9" fmla="*/ 4531895 h 9063789"/>
              <a:gd name="connsiteX10" fmla="*/ 4547937 w 9127957"/>
              <a:gd name="connsiteY10" fmla="*/ 6713621 h 9063789"/>
              <a:gd name="connsiteX11" fmla="*/ 2366210 w 9127957"/>
              <a:gd name="connsiteY11" fmla="*/ 4531895 h 9063789"/>
              <a:gd name="connsiteX12" fmla="*/ 3745830 w 9127957"/>
              <a:gd name="connsiteY12" fmla="*/ 1532020 h 9063789"/>
              <a:gd name="connsiteX13" fmla="*/ 4395536 w 9127957"/>
              <a:gd name="connsiteY13" fmla="*/ 2181726 h 9063789"/>
              <a:gd name="connsiteX14" fmla="*/ 3745830 w 9127957"/>
              <a:gd name="connsiteY14" fmla="*/ 2831432 h 9063789"/>
              <a:gd name="connsiteX15" fmla="*/ 3096124 w 9127957"/>
              <a:gd name="connsiteY15" fmla="*/ 2181726 h 9063789"/>
              <a:gd name="connsiteX16" fmla="*/ 6946231 w 9127957"/>
              <a:gd name="connsiteY16" fmla="*/ 0 h 9063789"/>
              <a:gd name="connsiteX17" fmla="*/ 9127957 w 9127957"/>
              <a:gd name="connsiteY17" fmla="*/ 2181727 h 9063789"/>
              <a:gd name="connsiteX18" fmla="*/ 6946231 w 9127957"/>
              <a:gd name="connsiteY18" fmla="*/ 4363453 h 9063789"/>
              <a:gd name="connsiteX19" fmla="*/ 4764504 w 9127957"/>
              <a:gd name="connsiteY19" fmla="*/ 2181727 h 906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27957" h="9063789">
                <a:moveTo>
                  <a:pt x="2181727" y="4700336"/>
                </a:moveTo>
                <a:lnTo>
                  <a:pt x="4363453" y="6882063"/>
                </a:lnTo>
                <a:lnTo>
                  <a:pt x="2181727" y="9063789"/>
                </a:lnTo>
                <a:lnTo>
                  <a:pt x="0" y="6882063"/>
                </a:lnTo>
                <a:close/>
                <a:moveTo>
                  <a:pt x="7748337" y="3882188"/>
                </a:moveTo>
                <a:lnTo>
                  <a:pt x="8398043" y="4531894"/>
                </a:lnTo>
                <a:lnTo>
                  <a:pt x="7748337" y="5181600"/>
                </a:lnTo>
                <a:lnTo>
                  <a:pt x="7098631" y="4531894"/>
                </a:lnTo>
                <a:close/>
                <a:moveTo>
                  <a:pt x="4547937" y="2350168"/>
                </a:moveTo>
                <a:lnTo>
                  <a:pt x="6729663" y="4531895"/>
                </a:lnTo>
                <a:lnTo>
                  <a:pt x="4547937" y="6713621"/>
                </a:lnTo>
                <a:lnTo>
                  <a:pt x="2366210" y="4531895"/>
                </a:lnTo>
                <a:close/>
                <a:moveTo>
                  <a:pt x="3745830" y="1532020"/>
                </a:moveTo>
                <a:lnTo>
                  <a:pt x="4395536" y="2181726"/>
                </a:lnTo>
                <a:lnTo>
                  <a:pt x="3745830" y="2831432"/>
                </a:lnTo>
                <a:lnTo>
                  <a:pt x="3096124" y="2181726"/>
                </a:lnTo>
                <a:close/>
                <a:moveTo>
                  <a:pt x="6946231" y="0"/>
                </a:moveTo>
                <a:lnTo>
                  <a:pt x="9127957" y="2181727"/>
                </a:lnTo>
                <a:lnTo>
                  <a:pt x="6946231" y="4363453"/>
                </a:lnTo>
                <a:lnTo>
                  <a:pt x="4764504" y="2181727"/>
                </a:lnTo>
                <a:close/>
              </a:path>
            </a:pathLst>
          </a:custGeom>
        </p:spPr>
        <p:txBody>
          <a:bodyPr wrap="square">
            <a:noAutofit/>
          </a:bodyPr>
          <a:lstStyle/>
          <a:p>
            <a:endParaRPr lang="en-US" dirty="0"/>
          </a:p>
        </p:txBody>
      </p:sp>
      <p:sp>
        <p:nvSpPr>
          <p:cNvPr id="10" name="Picture Placeholder 9"/>
          <p:cNvSpPr>
            <a:spLocks noGrp="1"/>
          </p:cNvSpPr>
          <p:nvPr>
            <p:ph type="pic" sz="quarter" idx="12"/>
          </p:nvPr>
        </p:nvSpPr>
        <p:spPr>
          <a:xfrm>
            <a:off x="6310969" y="5446375"/>
            <a:ext cx="3351963" cy="3351963"/>
          </a:xfrm>
          <a:custGeom>
            <a:avLst/>
            <a:gdLst>
              <a:gd name="connsiteX0" fmla="*/ 1703683 w 3351963"/>
              <a:gd name="connsiteY0" fmla="*/ 0 h 3351963"/>
              <a:gd name="connsiteX1" fmla="*/ 3351963 w 3351963"/>
              <a:gd name="connsiteY1" fmla="*/ 1703683 h 3351963"/>
              <a:gd name="connsiteX2" fmla="*/ 1648280 w 3351963"/>
              <a:gd name="connsiteY2" fmla="*/ 3351963 h 3351963"/>
              <a:gd name="connsiteX3" fmla="*/ 0 w 3351963"/>
              <a:gd name="connsiteY3" fmla="*/ 1648280 h 3351963"/>
            </a:gdLst>
            <a:ahLst/>
            <a:cxnLst>
              <a:cxn ang="0">
                <a:pos x="connsiteX0" y="connsiteY0"/>
              </a:cxn>
              <a:cxn ang="0">
                <a:pos x="connsiteX1" y="connsiteY1"/>
              </a:cxn>
              <a:cxn ang="0">
                <a:pos x="connsiteX2" y="connsiteY2"/>
              </a:cxn>
              <a:cxn ang="0">
                <a:pos x="connsiteX3" y="connsiteY3"/>
              </a:cxn>
            </a:cxnLst>
            <a:rect l="l" t="t" r="r" b="b"/>
            <a:pathLst>
              <a:path w="3351963" h="3351963">
                <a:moveTo>
                  <a:pt x="1703683" y="0"/>
                </a:moveTo>
                <a:lnTo>
                  <a:pt x="3351963" y="1703683"/>
                </a:lnTo>
                <a:lnTo>
                  <a:pt x="1648280" y="3351963"/>
                </a:lnTo>
                <a:lnTo>
                  <a:pt x="0" y="1648280"/>
                </a:lnTo>
                <a:close/>
              </a:path>
            </a:pathLst>
          </a:custGeom>
        </p:spPr>
        <p:txBody>
          <a:bodyPr wrap="square">
            <a:noAutofit/>
          </a:bodyPr>
          <a:lstStyle/>
          <a:p>
            <a:endParaRPr lang="en-US" dirty="0"/>
          </a:p>
        </p:txBody>
      </p:sp>
    </p:spTree>
    <p:extLst>
      <p:ext uri="{BB962C8B-B14F-4D97-AF65-F5344CB8AC3E}">
        <p14:creationId xmlns:p14="http://schemas.microsoft.com/office/powerpoint/2010/main" val="89874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 presetClass="entr" presetSubtype="2" fill="hold" grpId="0" nodeType="afterEffect" nodePh="1">
                                  <p:stCondLst>
                                    <p:cond delay="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p:bldP spid="10"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4000500" cy="6858000"/>
          </a:xfrm>
        </p:spPr>
        <p:txBody>
          <a:bodyPr/>
          <a:lstStyle/>
          <a:p>
            <a:endParaRPr lang="en-US" dirty="0"/>
          </a:p>
        </p:txBody>
      </p:sp>
    </p:spTree>
    <p:extLst>
      <p:ext uri="{BB962C8B-B14F-4D97-AF65-F5344CB8AC3E}">
        <p14:creationId xmlns:p14="http://schemas.microsoft.com/office/powerpoint/2010/main" val="34996014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rot="1056430">
            <a:off x="3636971" y="1057290"/>
            <a:ext cx="2471332" cy="25465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p:cNvPicPr>
            <a:picLocks noChangeAspect="1"/>
          </p:cNvPicPr>
          <p:nvPr userDrawn="1"/>
        </p:nvPicPr>
        <p:blipFill>
          <a:blip r:embed="rId2"/>
          <a:stretch>
            <a:fillRect/>
          </a:stretch>
        </p:blipFill>
        <p:spPr>
          <a:xfrm rot="21215366">
            <a:off x="776511" y="1065671"/>
            <a:ext cx="2471332" cy="25465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 name="Picture Placeholder 15"/>
          <p:cNvSpPr>
            <a:spLocks noGrp="1"/>
          </p:cNvSpPr>
          <p:nvPr>
            <p:ph type="pic" sz="quarter" idx="10"/>
          </p:nvPr>
        </p:nvSpPr>
        <p:spPr>
          <a:xfrm rot="20792528">
            <a:off x="905188" y="1224583"/>
            <a:ext cx="2117725" cy="1939925"/>
          </a:xfrm>
        </p:spPr>
        <p:txBody>
          <a:bodyPr/>
          <a:lstStyle/>
          <a:p>
            <a:endParaRPr lang="en-US" dirty="0"/>
          </a:p>
        </p:txBody>
      </p:sp>
      <p:sp>
        <p:nvSpPr>
          <p:cNvPr id="19" name="Picture Placeholder 15"/>
          <p:cNvSpPr>
            <a:spLocks noGrp="1"/>
          </p:cNvSpPr>
          <p:nvPr>
            <p:ph type="pic" sz="quarter" idx="12"/>
          </p:nvPr>
        </p:nvSpPr>
        <p:spPr>
          <a:xfrm rot="648612">
            <a:off x="3870628" y="1230516"/>
            <a:ext cx="2117725" cy="1939925"/>
          </a:xfrm>
        </p:spPr>
        <p:txBody>
          <a:bodyPr/>
          <a:lstStyle/>
          <a:p>
            <a:endParaRPr lang="en-US" dirty="0"/>
          </a:p>
        </p:txBody>
      </p:sp>
      <p:pic>
        <p:nvPicPr>
          <p:cNvPr id="22" name="Picture 21"/>
          <p:cNvPicPr>
            <a:picLocks noChangeAspect="1"/>
          </p:cNvPicPr>
          <p:nvPr userDrawn="1"/>
        </p:nvPicPr>
        <p:blipFill>
          <a:blip r:embed="rId2"/>
          <a:stretch>
            <a:fillRect/>
          </a:stretch>
        </p:blipFill>
        <p:spPr>
          <a:xfrm>
            <a:off x="1692810" y="3645751"/>
            <a:ext cx="2471332" cy="25465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3" name="Picture Placeholder 15"/>
          <p:cNvSpPr>
            <a:spLocks noGrp="1"/>
          </p:cNvSpPr>
          <p:nvPr>
            <p:ph type="pic" sz="quarter" idx="11"/>
          </p:nvPr>
        </p:nvSpPr>
        <p:spPr>
          <a:xfrm rot="21218486">
            <a:off x="1861227" y="3750638"/>
            <a:ext cx="2117725" cy="1939925"/>
          </a:xfrm>
        </p:spPr>
        <p:txBody>
          <a:bodyPr/>
          <a:lstStyle/>
          <a:p>
            <a:endParaRPr lang="en-US" dirty="0"/>
          </a:p>
        </p:txBody>
      </p:sp>
    </p:spTree>
    <p:extLst>
      <p:ext uri="{BB962C8B-B14F-4D97-AF65-F5344CB8AC3E}">
        <p14:creationId xmlns:p14="http://schemas.microsoft.com/office/powerpoint/2010/main" val="208399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par>
                          <p:cTn id="12" fill="hold">
                            <p:stCondLst>
                              <p:cond delay="1000"/>
                            </p:stCondLst>
                            <p:childTnLst>
                              <p:par>
                                <p:cTn id="13" presetID="16" presetClass="entr" presetSubtype="21" fill="hold" grpId="0" nodeType="afterEffect" nodePh="1">
                                  <p:stCondLst>
                                    <p:cond delay="0"/>
                                  </p:stCondLst>
                                  <p:endCondLst>
                                    <p:cond evt="begin" delay="0">
                                      <p:tn val="13"/>
                                    </p:cond>
                                  </p:endCondLst>
                                  <p:childTnLst>
                                    <p:set>
                                      <p:cBhvr>
                                        <p:cTn id="14" dur="1" fill="hold">
                                          <p:stCondLst>
                                            <p:cond delay="0"/>
                                          </p:stCondLst>
                                        </p:cTn>
                                        <p:tgtEl>
                                          <p:spTgt spid="23"/>
                                        </p:tgtEl>
                                        <p:attrNameLst>
                                          <p:attrName>style.visibility</p:attrName>
                                        </p:attrNameLst>
                                      </p:cBhvr>
                                      <p:to>
                                        <p:strVal val="visible"/>
                                      </p:to>
                                    </p:set>
                                    <p:animEffect transition="in" filter="barn(inVertical)">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3" grpId="0"/>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418161" y="600498"/>
            <a:ext cx="5117910" cy="5117910"/>
          </a:xfrm>
          <a:custGeom>
            <a:avLst/>
            <a:gdLst>
              <a:gd name="connsiteX0" fmla="*/ 2558955 w 5117910"/>
              <a:gd name="connsiteY0" fmla="*/ 0 h 5117910"/>
              <a:gd name="connsiteX1" fmla="*/ 5117910 w 5117910"/>
              <a:gd name="connsiteY1" fmla="*/ 2558955 h 5117910"/>
              <a:gd name="connsiteX2" fmla="*/ 2558955 w 5117910"/>
              <a:gd name="connsiteY2" fmla="*/ 5117910 h 5117910"/>
              <a:gd name="connsiteX3" fmla="*/ 0 w 5117910"/>
              <a:gd name="connsiteY3" fmla="*/ 2558955 h 5117910"/>
            </a:gdLst>
            <a:ahLst/>
            <a:cxnLst>
              <a:cxn ang="0">
                <a:pos x="connsiteX0" y="connsiteY0"/>
              </a:cxn>
              <a:cxn ang="0">
                <a:pos x="connsiteX1" y="connsiteY1"/>
              </a:cxn>
              <a:cxn ang="0">
                <a:pos x="connsiteX2" y="connsiteY2"/>
              </a:cxn>
              <a:cxn ang="0">
                <a:pos x="connsiteX3" y="connsiteY3"/>
              </a:cxn>
            </a:cxnLst>
            <a:rect l="l" t="t" r="r" b="b"/>
            <a:pathLst>
              <a:path w="5117910" h="5117910">
                <a:moveTo>
                  <a:pt x="2558955" y="0"/>
                </a:moveTo>
                <a:lnTo>
                  <a:pt x="5117910" y="2558955"/>
                </a:lnTo>
                <a:lnTo>
                  <a:pt x="2558955" y="5117910"/>
                </a:lnTo>
                <a:lnTo>
                  <a:pt x="0" y="2558955"/>
                </a:lnTo>
                <a:close/>
              </a:path>
            </a:pathLst>
          </a:custGeom>
        </p:spPr>
        <p:txBody>
          <a:bodyPr wrap="square">
            <a:noAutofit/>
          </a:bodyPr>
          <a:lstStyle/>
          <a:p>
            <a:endParaRPr lang="en-US" dirty="0"/>
          </a:p>
        </p:txBody>
      </p:sp>
      <p:sp>
        <p:nvSpPr>
          <p:cNvPr id="10" name="Picture Placeholder 9"/>
          <p:cNvSpPr>
            <a:spLocks noGrp="1"/>
          </p:cNvSpPr>
          <p:nvPr>
            <p:ph type="pic" sz="quarter" idx="11"/>
          </p:nvPr>
        </p:nvSpPr>
        <p:spPr>
          <a:xfrm>
            <a:off x="4287671" y="1037225"/>
            <a:ext cx="2008495" cy="2008495"/>
          </a:xfrm>
          <a:custGeom>
            <a:avLst/>
            <a:gdLst>
              <a:gd name="connsiteX0" fmla="*/ 2558955 w 5117910"/>
              <a:gd name="connsiteY0" fmla="*/ 0 h 5117910"/>
              <a:gd name="connsiteX1" fmla="*/ 5117910 w 5117910"/>
              <a:gd name="connsiteY1" fmla="*/ 2558955 h 5117910"/>
              <a:gd name="connsiteX2" fmla="*/ 2558955 w 5117910"/>
              <a:gd name="connsiteY2" fmla="*/ 5117910 h 5117910"/>
              <a:gd name="connsiteX3" fmla="*/ 0 w 5117910"/>
              <a:gd name="connsiteY3" fmla="*/ 2558955 h 5117910"/>
            </a:gdLst>
            <a:ahLst/>
            <a:cxnLst>
              <a:cxn ang="0">
                <a:pos x="connsiteX0" y="connsiteY0"/>
              </a:cxn>
              <a:cxn ang="0">
                <a:pos x="connsiteX1" y="connsiteY1"/>
              </a:cxn>
              <a:cxn ang="0">
                <a:pos x="connsiteX2" y="connsiteY2"/>
              </a:cxn>
              <a:cxn ang="0">
                <a:pos x="connsiteX3" y="connsiteY3"/>
              </a:cxn>
            </a:cxnLst>
            <a:rect l="l" t="t" r="r" b="b"/>
            <a:pathLst>
              <a:path w="5117910" h="5117910">
                <a:moveTo>
                  <a:pt x="2558955" y="0"/>
                </a:moveTo>
                <a:lnTo>
                  <a:pt x="5117910" y="2558955"/>
                </a:lnTo>
                <a:lnTo>
                  <a:pt x="2558955" y="5117910"/>
                </a:lnTo>
                <a:lnTo>
                  <a:pt x="0" y="2558955"/>
                </a:lnTo>
                <a:close/>
              </a:path>
            </a:pathLst>
          </a:custGeom>
        </p:spPr>
        <p:txBody>
          <a:bodyPr wrap="square">
            <a:noAutofit/>
          </a:bodyPr>
          <a:lstStyle/>
          <a:p>
            <a:endParaRPr lang="en-US" dirty="0"/>
          </a:p>
        </p:txBody>
      </p:sp>
      <p:sp>
        <p:nvSpPr>
          <p:cNvPr id="11" name="Picture Placeholder 10"/>
          <p:cNvSpPr>
            <a:spLocks noGrp="1"/>
          </p:cNvSpPr>
          <p:nvPr>
            <p:ph type="pic" sz="quarter" idx="12"/>
          </p:nvPr>
        </p:nvSpPr>
        <p:spPr>
          <a:xfrm>
            <a:off x="8070374" y="5065591"/>
            <a:ext cx="1496705" cy="1496705"/>
          </a:xfrm>
          <a:custGeom>
            <a:avLst/>
            <a:gdLst>
              <a:gd name="connsiteX0" fmla="*/ 2558955 w 5117910"/>
              <a:gd name="connsiteY0" fmla="*/ 0 h 5117910"/>
              <a:gd name="connsiteX1" fmla="*/ 5117910 w 5117910"/>
              <a:gd name="connsiteY1" fmla="*/ 2558955 h 5117910"/>
              <a:gd name="connsiteX2" fmla="*/ 2558955 w 5117910"/>
              <a:gd name="connsiteY2" fmla="*/ 5117910 h 5117910"/>
              <a:gd name="connsiteX3" fmla="*/ 0 w 5117910"/>
              <a:gd name="connsiteY3" fmla="*/ 2558955 h 5117910"/>
            </a:gdLst>
            <a:ahLst/>
            <a:cxnLst>
              <a:cxn ang="0">
                <a:pos x="connsiteX0" y="connsiteY0"/>
              </a:cxn>
              <a:cxn ang="0">
                <a:pos x="connsiteX1" y="connsiteY1"/>
              </a:cxn>
              <a:cxn ang="0">
                <a:pos x="connsiteX2" y="connsiteY2"/>
              </a:cxn>
              <a:cxn ang="0">
                <a:pos x="connsiteX3" y="connsiteY3"/>
              </a:cxn>
            </a:cxnLst>
            <a:rect l="l" t="t" r="r" b="b"/>
            <a:pathLst>
              <a:path w="5117910" h="5117910">
                <a:moveTo>
                  <a:pt x="2558955" y="0"/>
                </a:moveTo>
                <a:lnTo>
                  <a:pt x="5117910" y="2558955"/>
                </a:lnTo>
                <a:lnTo>
                  <a:pt x="2558955" y="5117910"/>
                </a:lnTo>
                <a:lnTo>
                  <a:pt x="0" y="2558955"/>
                </a:lnTo>
                <a:close/>
              </a:path>
            </a:pathLst>
          </a:custGeom>
        </p:spPr>
        <p:txBody>
          <a:bodyPr wrap="square">
            <a:noAutofit/>
          </a:bodyPr>
          <a:lstStyle/>
          <a:p>
            <a:endParaRPr lang="en-US" dirty="0"/>
          </a:p>
        </p:txBody>
      </p:sp>
      <p:sp>
        <p:nvSpPr>
          <p:cNvPr id="12" name="Picture Placeholder 11"/>
          <p:cNvSpPr>
            <a:spLocks noGrp="1"/>
          </p:cNvSpPr>
          <p:nvPr>
            <p:ph type="pic" sz="quarter" idx="13"/>
          </p:nvPr>
        </p:nvSpPr>
        <p:spPr>
          <a:xfrm>
            <a:off x="6353029" y="5065590"/>
            <a:ext cx="1496705" cy="1496705"/>
          </a:xfrm>
          <a:custGeom>
            <a:avLst/>
            <a:gdLst>
              <a:gd name="connsiteX0" fmla="*/ 2558955 w 5117910"/>
              <a:gd name="connsiteY0" fmla="*/ 0 h 5117910"/>
              <a:gd name="connsiteX1" fmla="*/ 5117910 w 5117910"/>
              <a:gd name="connsiteY1" fmla="*/ 2558955 h 5117910"/>
              <a:gd name="connsiteX2" fmla="*/ 2558955 w 5117910"/>
              <a:gd name="connsiteY2" fmla="*/ 5117910 h 5117910"/>
              <a:gd name="connsiteX3" fmla="*/ 0 w 5117910"/>
              <a:gd name="connsiteY3" fmla="*/ 2558955 h 5117910"/>
            </a:gdLst>
            <a:ahLst/>
            <a:cxnLst>
              <a:cxn ang="0">
                <a:pos x="connsiteX0" y="connsiteY0"/>
              </a:cxn>
              <a:cxn ang="0">
                <a:pos x="connsiteX1" y="connsiteY1"/>
              </a:cxn>
              <a:cxn ang="0">
                <a:pos x="connsiteX2" y="connsiteY2"/>
              </a:cxn>
              <a:cxn ang="0">
                <a:pos x="connsiteX3" y="connsiteY3"/>
              </a:cxn>
            </a:cxnLst>
            <a:rect l="l" t="t" r="r" b="b"/>
            <a:pathLst>
              <a:path w="5117910" h="5117910">
                <a:moveTo>
                  <a:pt x="2558955" y="0"/>
                </a:moveTo>
                <a:lnTo>
                  <a:pt x="5117910" y="2558955"/>
                </a:lnTo>
                <a:lnTo>
                  <a:pt x="2558955" y="5117910"/>
                </a:lnTo>
                <a:lnTo>
                  <a:pt x="0" y="2558955"/>
                </a:lnTo>
                <a:close/>
              </a:path>
            </a:pathLst>
          </a:custGeom>
        </p:spPr>
        <p:txBody>
          <a:bodyPr wrap="square">
            <a:noAutofit/>
          </a:bodyPr>
          <a:lstStyle/>
          <a:p>
            <a:endParaRPr lang="en-US" dirty="0"/>
          </a:p>
        </p:txBody>
      </p:sp>
      <p:sp>
        <p:nvSpPr>
          <p:cNvPr id="13" name="Picture Placeholder 12"/>
          <p:cNvSpPr>
            <a:spLocks noGrp="1"/>
          </p:cNvSpPr>
          <p:nvPr>
            <p:ph type="pic" sz="quarter" idx="14"/>
          </p:nvPr>
        </p:nvSpPr>
        <p:spPr>
          <a:xfrm>
            <a:off x="9658066" y="1037225"/>
            <a:ext cx="2008495" cy="2008495"/>
          </a:xfrm>
          <a:custGeom>
            <a:avLst/>
            <a:gdLst>
              <a:gd name="connsiteX0" fmla="*/ 2558955 w 5117910"/>
              <a:gd name="connsiteY0" fmla="*/ 0 h 5117910"/>
              <a:gd name="connsiteX1" fmla="*/ 5117910 w 5117910"/>
              <a:gd name="connsiteY1" fmla="*/ 2558955 h 5117910"/>
              <a:gd name="connsiteX2" fmla="*/ 2558955 w 5117910"/>
              <a:gd name="connsiteY2" fmla="*/ 5117910 h 5117910"/>
              <a:gd name="connsiteX3" fmla="*/ 0 w 5117910"/>
              <a:gd name="connsiteY3" fmla="*/ 2558955 h 5117910"/>
            </a:gdLst>
            <a:ahLst/>
            <a:cxnLst>
              <a:cxn ang="0">
                <a:pos x="connsiteX0" y="connsiteY0"/>
              </a:cxn>
              <a:cxn ang="0">
                <a:pos x="connsiteX1" y="connsiteY1"/>
              </a:cxn>
              <a:cxn ang="0">
                <a:pos x="connsiteX2" y="connsiteY2"/>
              </a:cxn>
              <a:cxn ang="0">
                <a:pos x="connsiteX3" y="connsiteY3"/>
              </a:cxn>
            </a:cxnLst>
            <a:rect l="l" t="t" r="r" b="b"/>
            <a:pathLst>
              <a:path w="5117910" h="5117910">
                <a:moveTo>
                  <a:pt x="2558955" y="0"/>
                </a:moveTo>
                <a:lnTo>
                  <a:pt x="5117910" y="2558955"/>
                </a:lnTo>
                <a:lnTo>
                  <a:pt x="2558955" y="5117910"/>
                </a:lnTo>
                <a:lnTo>
                  <a:pt x="0" y="2558955"/>
                </a:lnTo>
                <a:close/>
              </a:path>
            </a:pathLst>
          </a:custGeom>
        </p:spPr>
        <p:txBody>
          <a:bodyPr wrap="square">
            <a:noAutofit/>
          </a:bodyPr>
          <a:lstStyle/>
          <a:p>
            <a:endParaRPr lang="en-US" dirty="0"/>
          </a:p>
        </p:txBody>
      </p:sp>
    </p:spTree>
    <p:extLst>
      <p:ext uri="{BB962C8B-B14F-4D97-AF65-F5344CB8AC3E}">
        <p14:creationId xmlns:p14="http://schemas.microsoft.com/office/powerpoint/2010/main" val="285183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nodePh="1">
                                  <p:stCondLst>
                                    <p:cond delay="0"/>
                                  </p:stCondLst>
                                  <p:endCondLst>
                                    <p:cond evt="begin" delay="0">
                                      <p:tn val="17"/>
                                    </p:cond>
                                  </p:end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7" name="Media Placeholder 6"/>
          <p:cNvSpPr>
            <a:spLocks noGrp="1"/>
          </p:cNvSpPr>
          <p:nvPr>
            <p:ph type="media" sz="quarter" idx="10"/>
          </p:nvPr>
        </p:nvSpPr>
        <p:spPr>
          <a:xfrm>
            <a:off x="849626" y="1687132"/>
            <a:ext cx="7675562" cy="4481200"/>
          </a:xfrm>
        </p:spPr>
        <p:txBody>
          <a:bodyPr/>
          <a:lstStyle/>
          <a:p>
            <a:endParaRPr lang="en-US" dirty="0"/>
          </a:p>
        </p:txBody>
      </p:sp>
    </p:spTree>
    <p:extLst>
      <p:ext uri="{BB962C8B-B14F-4D97-AF65-F5344CB8AC3E}">
        <p14:creationId xmlns:p14="http://schemas.microsoft.com/office/powerpoint/2010/main" val="573256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238091125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126445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10614" y="1764406"/>
            <a:ext cx="3335628" cy="3335628"/>
          </a:xfrm>
          <a:custGeom>
            <a:avLst/>
            <a:gdLst>
              <a:gd name="connsiteX0" fmla="*/ 1667814 w 3335628"/>
              <a:gd name="connsiteY0" fmla="*/ 0 h 3335628"/>
              <a:gd name="connsiteX1" fmla="*/ 3335628 w 3335628"/>
              <a:gd name="connsiteY1" fmla="*/ 1667814 h 3335628"/>
              <a:gd name="connsiteX2" fmla="*/ 1667814 w 3335628"/>
              <a:gd name="connsiteY2" fmla="*/ 3335628 h 3335628"/>
              <a:gd name="connsiteX3" fmla="*/ 0 w 3335628"/>
              <a:gd name="connsiteY3" fmla="*/ 1667814 h 3335628"/>
              <a:gd name="connsiteX4" fmla="*/ 1667814 w 3335628"/>
              <a:gd name="connsiteY4" fmla="*/ 0 h 333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5628" h="3335628">
                <a:moveTo>
                  <a:pt x="1667814" y="0"/>
                </a:moveTo>
                <a:cubicBezTo>
                  <a:pt x="2588922" y="0"/>
                  <a:pt x="3335628" y="746706"/>
                  <a:pt x="3335628" y="1667814"/>
                </a:cubicBezTo>
                <a:cubicBezTo>
                  <a:pt x="3335628" y="2588922"/>
                  <a:pt x="2588922" y="3335628"/>
                  <a:pt x="1667814" y="3335628"/>
                </a:cubicBezTo>
                <a:cubicBezTo>
                  <a:pt x="746706" y="3335628"/>
                  <a:pt x="0" y="2588922"/>
                  <a:pt x="0" y="1667814"/>
                </a:cubicBezTo>
                <a:cubicBezTo>
                  <a:pt x="0" y="746706"/>
                  <a:pt x="746706" y="0"/>
                  <a:pt x="1667814" y="0"/>
                </a:cubicBezTo>
                <a:close/>
              </a:path>
            </a:pathLst>
          </a:custGeom>
        </p:spPr>
        <p:txBody>
          <a:bodyPr wrap="square">
            <a:noAutofit/>
          </a:bodyPr>
          <a:lstStyle>
            <a:lvl1pPr>
              <a:defRPr>
                <a:noFill/>
              </a:defRPr>
            </a:lvl1pPr>
          </a:lstStyle>
          <a:p>
            <a:endParaRPr lang="en-US" dirty="0"/>
          </a:p>
        </p:txBody>
      </p:sp>
    </p:spTree>
    <p:extLst>
      <p:ext uri="{BB962C8B-B14F-4D97-AF65-F5344CB8AC3E}">
        <p14:creationId xmlns:p14="http://schemas.microsoft.com/office/powerpoint/2010/main" val="210058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37221283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27586125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12071308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9242902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37419400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9963640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476869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20436378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4373705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22493C-64D7-45E0-9B64-F5BE04208726}" type="datetimeFigureOut">
              <a:rPr lang="en-US" smtClean="0"/>
              <a:t>9/15/2020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7FF784-6C2A-48BE-B2B9-2310CD1853F0}" type="slidenum">
              <a:rPr lang="en-US" smtClean="0"/>
              <a:t>‹#›</a:t>
            </a:fld>
            <a:endParaRPr lang="en-US" dirty="0"/>
          </a:p>
        </p:txBody>
      </p:sp>
    </p:spTree>
    <p:extLst>
      <p:ext uri="{BB962C8B-B14F-4D97-AF65-F5344CB8AC3E}">
        <p14:creationId xmlns:p14="http://schemas.microsoft.com/office/powerpoint/2010/main" val="2957334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54743" y="746486"/>
            <a:ext cx="2682514" cy="2682514"/>
          </a:xfrm>
          <a:custGeom>
            <a:avLst/>
            <a:gdLst>
              <a:gd name="connsiteX0" fmla="*/ 1667814 w 3335628"/>
              <a:gd name="connsiteY0" fmla="*/ 0 h 3335628"/>
              <a:gd name="connsiteX1" fmla="*/ 3335628 w 3335628"/>
              <a:gd name="connsiteY1" fmla="*/ 1667814 h 3335628"/>
              <a:gd name="connsiteX2" fmla="*/ 1667814 w 3335628"/>
              <a:gd name="connsiteY2" fmla="*/ 3335628 h 3335628"/>
              <a:gd name="connsiteX3" fmla="*/ 0 w 3335628"/>
              <a:gd name="connsiteY3" fmla="*/ 1667814 h 3335628"/>
              <a:gd name="connsiteX4" fmla="*/ 1667814 w 3335628"/>
              <a:gd name="connsiteY4" fmla="*/ 0 h 333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5628" h="3335628">
                <a:moveTo>
                  <a:pt x="1667814" y="0"/>
                </a:moveTo>
                <a:cubicBezTo>
                  <a:pt x="2588922" y="0"/>
                  <a:pt x="3335628" y="746706"/>
                  <a:pt x="3335628" y="1667814"/>
                </a:cubicBezTo>
                <a:cubicBezTo>
                  <a:pt x="3335628" y="2588922"/>
                  <a:pt x="2588922" y="3335628"/>
                  <a:pt x="1667814" y="3335628"/>
                </a:cubicBezTo>
                <a:cubicBezTo>
                  <a:pt x="746706" y="3335628"/>
                  <a:pt x="0" y="2588922"/>
                  <a:pt x="0" y="1667814"/>
                </a:cubicBezTo>
                <a:cubicBezTo>
                  <a:pt x="0" y="746706"/>
                  <a:pt x="746706" y="0"/>
                  <a:pt x="1667814"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66881919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2435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4438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2283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365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8162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6220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5266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857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0924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31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278582" y="0"/>
            <a:ext cx="8631382" cy="6858000"/>
          </a:xfrm>
          <a:custGeom>
            <a:avLst/>
            <a:gdLst>
              <a:gd name="connsiteX0" fmla="*/ 1714500 w 8631382"/>
              <a:gd name="connsiteY0" fmla="*/ 0 h 6858000"/>
              <a:gd name="connsiteX1" fmla="*/ 8631382 w 8631382"/>
              <a:gd name="connsiteY1" fmla="*/ 0 h 6858000"/>
              <a:gd name="connsiteX2" fmla="*/ 6916882 w 8631382"/>
              <a:gd name="connsiteY2" fmla="*/ 6858000 h 6858000"/>
              <a:gd name="connsiteX3" fmla="*/ 0 w 863138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31382" h="6858000">
                <a:moveTo>
                  <a:pt x="1714500" y="0"/>
                </a:moveTo>
                <a:lnTo>
                  <a:pt x="8631382" y="0"/>
                </a:lnTo>
                <a:lnTo>
                  <a:pt x="6916882" y="6858000"/>
                </a:lnTo>
                <a:lnTo>
                  <a:pt x="0" y="6858000"/>
                </a:lnTo>
                <a:close/>
              </a:path>
            </a:pathLst>
          </a:custGeom>
        </p:spPr>
        <p:txBody>
          <a:bodyPr wrap="square">
            <a:noAutofit/>
          </a:bodyPr>
          <a:lstStyle/>
          <a:p>
            <a:endParaRPr lang="en-US" dirty="0"/>
          </a:p>
        </p:txBody>
      </p:sp>
    </p:spTree>
    <p:extLst>
      <p:ext uri="{BB962C8B-B14F-4D97-AF65-F5344CB8AC3E}">
        <p14:creationId xmlns:p14="http://schemas.microsoft.com/office/powerpoint/2010/main" val="12618619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6012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id-ID">
              <a:solidFill>
                <a:srgbClr val="17347D"/>
              </a:solidFill>
              <a:latin typeface="Arial" charset="0"/>
            </a:endParaRPr>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id-ID">
              <a:solidFill>
                <a:srgbClr val="17347D"/>
              </a:solidFill>
              <a:latin typeface="Arial" charset="0"/>
            </a:endParaRPr>
          </a:p>
        </p:txBody>
      </p:sp>
      <p:graphicFrame>
        <p:nvGraphicFramePr>
          <p:cNvPr id="3140" name="Object 68"/>
          <p:cNvGraphicFramePr>
            <a:graphicFrameLocks noChangeAspect="1"/>
          </p:cNvGraphicFramePr>
          <p:nvPr/>
        </p:nvGraphicFramePr>
        <p:xfrm>
          <a:off x="6187017" y="-9525"/>
          <a:ext cx="2954867" cy="3133725"/>
        </p:xfrm>
        <a:graphic>
          <a:graphicData uri="http://schemas.openxmlformats.org/presentationml/2006/ole">
            <mc:AlternateContent xmlns:mc="http://schemas.openxmlformats.org/markup-compatibility/2006">
              <mc:Choice xmlns:v="urn:schemas-microsoft-com:vml" Requires="v">
                <p:oleObj spid="_x0000_s2061" name="Image" r:id="rId3" imgW="4330159" imgH="6146032" progId="">
                  <p:embed/>
                </p:oleObj>
              </mc:Choice>
              <mc:Fallback>
                <p:oleObj name="Image" r:id="rId3" imgW="4330159" imgH="614603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017" y="-9525"/>
                        <a:ext cx="2954867"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41" name="Object 69"/>
          <p:cNvGraphicFramePr>
            <a:graphicFrameLocks noChangeAspect="1"/>
          </p:cNvGraphicFramePr>
          <p:nvPr/>
        </p:nvGraphicFramePr>
        <p:xfrm>
          <a:off x="3048000" y="0"/>
          <a:ext cx="3058584" cy="3136900"/>
        </p:xfrm>
        <a:graphic>
          <a:graphicData uri="http://schemas.openxmlformats.org/presentationml/2006/ole">
            <mc:AlternateContent xmlns:mc="http://schemas.openxmlformats.org/markup-compatibility/2006">
              <mc:Choice xmlns:v="urn:schemas-microsoft-com:vml" Requires="v">
                <p:oleObj spid="_x0000_s2062" name="Image" r:id="rId5" imgW="2526984" imgH="3428571" progId="">
                  <p:embed/>
                </p:oleObj>
              </mc:Choice>
              <mc:Fallback>
                <p:oleObj name="Image" r:id="rId5" imgW="2526984" imgH="3428571"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0"/>
                        <a:ext cx="3058584"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42" name="Picture 70"/>
          <p:cNvPicPr>
            <a:picLocks noChangeAspect="1" noChangeArrowheads="1"/>
          </p:cNvPicPr>
          <p:nvPr/>
        </p:nvPicPr>
        <p:blipFill>
          <a:blip r:embed="rId7"/>
          <a:srcRect/>
          <a:stretch>
            <a:fillRect/>
          </a:stretch>
        </p:blipFill>
        <p:spPr bwMode="auto">
          <a:xfrm>
            <a:off x="9211733" y="1"/>
            <a:ext cx="2980267" cy="3127375"/>
          </a:xfrm>
          <a:prstGeom prst="rect">
            <a:avLst/>
          </a:prstGeom>
          <a:noFill/>
        </p:spPr>
      </p:pic>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3586" name="Picture 514" descr="http://www.liputan1.com/wp-content/uploads/2016/02/Universitas-BudiLuhur.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27054" y="588464"/>
            <a:ext cx="2840513" cy="180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0492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207045947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106301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1566544192"/>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228434624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Tree>
    <p:extLst>
      <p:ext uri="{BB962C8B-B14F-4D97-AF65-F5344CB8AC3E}">
        <p14:creationId xmlns:p14="http://schemas.microsoft.com/office/powerpoint/2010/main" val="26650274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5616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39610050"/>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662343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53900" cy="6819900"/>
          </a:xfrm>
          <a:custGeom>
            <a:avLst/>
            <a:gdLst>
              <a:gd name="connsiteX0" fmla="*/ 6076950 w 12153900"/>
              <a:gd name="connsiteY0" fmla="*/ 0 h 6819900"/>
              <a:gd name="connsiteX1" fmla="*/ 12153900 w 12153900"/>
              <a:gd name="connsiteY1" fmla="*/ 0 h 6819900"/>
              <a:gd name="connsiteX2" fmla="*/ 6076950 w 12153900"/>
              <a:gd name="connsiteY2" fmla="*/ 6819900 h 6819900"/>
              <a:gd name="connsiteX3" fmla="*/ 0 w 12153900"/>
              <a:gd name="connsiteY3" fmla="*/ 6819900 h 6819900"/>
            </a:gdLst>
            <a:ahLst/>
            <a:cxnLst>
              <a:cxn ang="0">
                <a:pos x="connsiteX0" y="connsiteY0"/>
              </a:cxn>
              <a:cxn ang="0">
                <a:pos x="connsiteX1" y="connsiteY1"/>
              </a:cxn>
              <a:cxn ang="0">
                <a:pos x="connsiteX2" y="connsiteY2"/>
              </a:cxn>
              <a:cxn ang="0">
                <a:pos x="connsiteX3" y="connsiteY3"/>
              </a:cxn>
            </a:cxnLst>
            <a:rect l="l" t="t" r="r" b="b"/>
            <a:pathLst>
              <a:path w="12153900" h="6819900">
                <a:moveTo>
                  <a:pt x="6076950" y="0"/>
                </a:moveTo>
                <a:lnTo>
                  <a:pt x="12153900" y="0"/>
                </a:lnTo>
                <a:lnTo>
                  <a:pt x="6076950" y="6819900"/>
                </a:lnTo>
                <a:lnTo>
                  <a:pt x="0" y="6819900"/>
                </a:lnTo>
                <a:close/>
              </a:path>
            </a:pathLst>
          </a:custGeom>
        </p:spPr>
        <p:txBody>
          <a:bodyPr wrap="square">
            <a:noAutofit/>
          </a:bodyPr>
          <a:lstStyle/>
          <a:p>
            <a:endParaRPr lang="en-US" dirty="0"/>
          </a:p>
        </p:txBody>
      </p:sp>
    </p:spTree>
    <p:extLst>
      <p:ext uri="{BB962C8B-B14F-4D97-AF65-F5344CB8AC3E}">
        <p14:creationId xmlns:p14="http://schemas.microsoft.com/office/powerpoint/2010/main" val="1681468059"/>
      </p:ext>
    </p:extLst>
  </p:cSld>
  <p:clrMapOvr>
    <a:masterClrMapping/>
  </p:clrMapOvr>
  <p:extLst mod="1">
    <p:ext uri="{DCECCB84-F9BA-43D5-87BE-67443E8EF086}">
      <p15:sldGuideLst xmlns:p15="http://schemas.microsoft.com/office/powerpoint/2012/main">
        <p15:guide id="1" orient="horz" pos="2136" userDrawn="1">
          <p15:clr>
            <a:srgbClr val="FBAE40"/>
          </p15:clr>
        </p15:guide>
        <p15:guide id="2" pos="3816"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95087700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138013687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smtClean="0"/>
              <a:t>Click icon to add table</a:t>
            </a:r>
            <a:endParaRPr lang="id-ID"/>
          </a:p>
        </p:txBody>
      </p:sp>
    </p:spTree>
    <p:extLst>
      <p:ext uri="{BB962C8B-B14F-4D97-AF65-F5344CB8AC3E}">
        <p14:creationId xmlns:p14="http://schemas.microsoft.com/office/powerpoint/2010/main" val="392033764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id-ID">
              <a:solidFill>
                <a:srgbClr val="17347D"/>
              </a:solidFill>
              <a:latin typeface="Arial" charset="0"/>
            </a:endParaRPr>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id-ID">
              <a:solidFill>
                <a:srgbClr val="17347D"/>
              </a:solidFill>
              <a:latin typeface="Arial" charset="0"/>
            </a:endParaRPr>
          </a:p>
        </p:txBody>
      </p:sp>
      <p:graphicFrame>
        <p:nvGraphicFramePr>
          <p:cNvPr id="3140" name="Object 68"/>
          <p:cNvGraphicFramePr>
            <a:graphicFrameLocks noChangeAspect="1"/>
          </p:cNvGraphicFramePr>
          <p:nvPr/>
        </p:nvGraphicFramePr>
        <p:xfrm>
          <a:off x="6187017" y="-9525"/>
          <a:ext cx="2954867" cy="3133725"/>
        </p:xfrm>
        <a:graphic>
          <a:graphicData uri="http://schemas.openxmlformats.org/presentationml/2006/ole">
            <mc:AlternateContent xmlns:mc="http://schemas.openxmlformats.org/markup-compatibility/2006">
              <mc:Choice xmlns:v="urn:schemas-microsoft-com:vml" Requires="v">
                <p:oleObj spid="_x0000_s6158" name="Image" r:id="rId3" imgW="4330159" imgH="6146032" progId="">
                  <p:embed/>
                </p:oleObj>
              </mc:Choice>
              <mc:Fallback>
                <p:oleObj name="Image" r:id="rId3" imgW="4330159" imgH="614603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017" y="-9525"/>
                        <a:ext cx="2954867"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41" name="Object 69"/>
          <p:cNvGraphicFramePr>
            <a:graphicFrameLocks noChangeAspect="1"/>
          </p:cNvGraphicFramePr>
          <p:nvPr/>
        </p:nvGraphicFramePr>
        <p:xfrm>
          <a:off x="3048000" y="0"/>
          <a:ext cx="3058584" cy="3136900"/>
        </p:xfrm>
        <a:graphic>
          <a:graphicData uri="http://schemas.openxmlformats.org/presentationml/2006/ole">
            <mc:AlternateContent xmlns:mc="http://schemas.openxmlformats.org/markup-compatibility/2006">
              <mc:Choice xmlns:v="urn:schemas-microsoft-com:vml" Requires="v">
                <p:oleObj spid="_x0000_s6159" name="Image" r:id="rId5" imgW="2526984" imgH="3428571" progId="">
                  <p:embed/>
                </p:oleObj>
              </mc:Choice>
              <mc:Fallback>
                <p:oleObj name="Image" r:id="rId5" imgW="2526984" imgH="3428571"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0"/>
                        <a:ext cx="3058584"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42" name="Picture 70"/>
          <p:cNvPicPr>
            <a:picLocks noChangeAspect="1" noChangeArrowheads="1"/>
          </p:cNvPicPr>
          <p:nvPr/>
        </p:nvPicPr>
        <p:blipFill>
          <a:blip r:embed="rId7"/>
          <a:srcRect/>
          <a:stretch>
            <a:fillRect/>
          </a:stretch>
        </p:blipFill>
        <p:spPr bwMode="auto">
          <a:xfrm>
            <a:off x="9211733" y="1"/>
            <a:ext cx="2980267" cy="3127375"/>
          </a:xfrm>
          <a:prstGeom prst="rect">
            <a:avLst/>
          </a:prstGeom>
          <a:noFill/>
        </p:spPr>
      </p:pic>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3586" name="Picture 514" descr="http://www.liputan1.com/wp-content/uploads/2016/02/Universitas-BudiLuhur.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27054" y="588464"/>
            <a:ext cx="2840513" cy="180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7788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130348362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398873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1728919945"/>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245304939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Tree>
    <p:extLst>
      <p:ext uri="{BB962C8B-B14F-4D97-AF65-F5344CB8AC3E}">
        <p14:creationId xmlns:p14="http://schemas.microsoft.com/office/powerpoint/2010/main" val="250659422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7958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8000"/>
          </a:xfrm>
        </p:spPr>
        <p:txBody>
          <a:bodyPr/>
          <a:lstStyle/>
          <a:p>
            <a:endParaRPr lang="en-US" dirty="0"/>
          </a:p>
        </p:txBody>
      </p:sp>
    </p:spTree>
    <p:extLst>
      <p:ext uri="{BB962C8B-B14F-4D97-AF65-F5344CB8AC3E}">
        <p14:creationId xmlns:p14="http://schemas.microsoft.com/office/powerpoint/2010/main" val="20139485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1166148"/>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41191297"/>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383166010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extLst>
      <p:ext uri="{BB962C8B-B14F-4D97-AF65-F5344CB8AC3E}">
        <p14:creationId xmlns:p14="http://schemas.microsoft.com/office/powerpoint/2010/main" val="212459696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smtClean="0"/>
              <a:t>Click icon to add table</a:t>
            </a:r>
            <a:endParaRPr lang="id-ID"/>
          </a:p>
        </p:txBody>
      </p:sp>
    </p:spTree>
    <p:extLst>
      <p:ext uri="{BB962C8B-B14F-4D97-AF65-F5344CB8AC3E}">
        <p14:creationId xmlns:p14="http://schemas.microsoft.com/office/powerpoint/2010/main" val="23723171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2.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4.xml"/><Relationship Id="rId18" Type="http://schemas.openxmlformats.org/officeDocument/2006/relationships/image" Target="../media/image9.jpe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image" Target="../media/image7.png"/><Relationship Id="rId2" Type="http://schemas.openxmlformats.org/officeDocument/2006/relationships/slideLayout" Target="../slideLayouts/slideLayout72.xml"/><Relationship Id="rId16" Type="http://schemas.openxmlformats.org/officeDocument/2006/relationships/oleObject" Target="../embeddings/oleObject1.bin"/><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image" Target="../media/image8.png"/><Relationship Id="rId10" Type="http://schemas.openxmlformats.org/officeDocument/2006/relationships/slideLayout" Target="../slideLayouts/slideLayout80.xml"/><Relationship Id="rId19" Type="http://schemas.openxmlformats.org/officeDocument/2006/relationships/image" Target="../media/image10.png"/><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vmlDrawing" Target="../drawings/vmlDrawing1.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5.xml"/><Relationship Id="rId18" Type="http://schemas.openxmlformats.org/officeDocument/2006/relationships/image" Target="../media/image9.jpe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7.png"/><Relationship Id="rId2" Type="http://schemas.openxmlformats.org/officeDocument/2006/relationships/slideLayout" Target="../slideLayouts/slideLayout84.xml"/><Relationship Id="rId16" Type="http://schemas.openxmlformats.org/officeDocument/2006/relationships/oleObject" Target="../embeddings/oleObject4.bin"/><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8.png"/><Relationship Id="rId10" Type="http://schemas.openxmlformats.org/officeDocument/2006/relationships/slideLayout" Target="../slideLayouts/slideLayout92.xml"/><Relationship Id="rId19" Type="http://schemas.openxmlformats.org/officeDocument/2006/relationships/image" Target="../media/image10.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vmlDrawing" Target="../drawings/vmlDrawing3.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B5FED-8B4A-4C3F-828E-617254191C30}" type="datetimeFigureOut">
              <a:rPr lang="en-US" smtClean="0"/>
              <a:t>9/15/2020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33A7D7-C998-4776-B998-2C6B75D46A9E}" type="slidenum">
              <a:rPr lang="en-US" smtClean="0"/>
              <a:t>‹#›</a:t>
            </a:fld>
            <a:endParaRPr lang="en-US" dirty="0"/>
          </a:p>
        </p:txBody>
      </p:sp>
    </p:spTree>
    <p:extLst>
      <p:ext uri="{BB962C8B-B14F-4D97-AF65-F5344CB8AC3E}">
        <p14:creationId xmlns:p14="http://schemas.microsoft.com/office/powerpoint/2010/main" val="2745917375"/>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813" r:id="rId3"/>
    <p:sldLayoutId id="2147483675" r:id="rId4"/>
    <p:sldLayoutId id="2147483676" r:id="rId5"/>
    <p:sldLayoutId id="2147483677" r:id="rId6"/>
    <p:sldLayoutId id="2147483678" r:id="rId7"/>
    <p:sldLayoutId id="2147483679" r:id="rId8"/>
    <p:sldLayoutId id="2147483681" r:id="rId9"/>
    <p:sldLayoutId id="2147483682" r:id="rId10"/>
    <p:sldLayoutId id="2147483683" r:id="rId11"/>
    <p:sldLayoutId id="2147483684" r:id="rId12"/>
    <p:sldLayoutId id="2147483685" r:id="rId13"/>
    <p:sldLayoutId id="2147483680" r:id="rId14"/>
    <p:sldLayoutId id="2147483815" r:id="rId15"/>
    <p:sldLayoutId id="2147483769" r:id="rId16"/>
    <p:sldLayoutId id="2147483713" r:id="rId17"/>
    <p:sldLayoutId id="2147483814" r:id="rId18"/>
    <p:sldLayoutId id="2147483712" r:id="rId19"/>
    <p:sldLayoutId id="2147483816" r:id="rId20"/>
    <p:sldLayoutId id="2147483714" r:id="rId21"/>
    <p:sldLayoutId id="2147483715" r:id="rId22"/>
    <p:sldLayoutId id="2147483716" r:id="rId23"/>
    <p:sldLayoutId id="2147483764" r:id="rId24"/>
    <p:sldLayoutId id="2147483765" r:id="rId25"/>
    <p:sldLayoutId id="2147483766" r:id="rId26"/>
    <p:sldLayoutId id="2147483809" r:id="rId27"/>
    <p:sldLayoutId id="2147483767" r:id="rId28"/>
    <p:sldLayoutId id="2147483768" r:id="rId29"/>
    <p:sldLayoutId id="2147483770" r:id="rId30"/>
    <p:sldLayoutId id="2147483771" r:id="rId31"/>
    <p:sldLayoutId id="2147483772" r:id="rId32"/>
    <p:sldLayoutId id="2147483773" r:id="rId33"/>
    <p:sldLayoutId id="2147483774" r:id="rId34"/>
    <p:sldLayoutId id="2147483775" r:id="rId35"/>
    <p:sldLayoutId id="2147483777" r:id="rId36"/>
    <p:sldLayoutId id="2147483778" r:id="rId37"/>
    <p:sldLayoutId id="2147483779" r:id="rId38"/>
    <p:sldLayoutId id="2147483780" r:id="rId39"/>
    <p:sldLayoutId id="2147483803" r:id="rId40"/>
    <p:sldLayoutId id="2147483804" r:id="rId41"/>
    <p:sldLayoutId id="2147483805" r:id="rId42"/>
    <p:sldLayoutId id="2147483806" r:id="rId43"/>
    <p:sldLayoutId id="2147483807" r:id="rId44"/>
    <p:sldLayoutId id="2147483808" r:id="rId45"/>
    <p:sldLayoutId id="2147483811" r:id="rId46"/>
    <p:sldLayoutId id="2147483812" r:id="rId47"/>
    <p:sldLayoutId id="2147483835" r:id="rId4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2493C-64D7-45E0-9B64-F5BE04208726}" type="datetimeFigureOut">
              <a:rPr lang="en-US" smtClean="0"/>
              <a:t>9/15/2020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7FF784-6C2A-48BE-B2B9-2310CD1853F0}" type="slidenum">
              <a:rPr lang="en-US" smtClean="0"/>
              <a:t>‹#›</a:t>
            </a:fld>
            <a:endParaRPr lang="en-US" dirty="0"/>
          </a:p>
        </p:txBody>
      </p:sp>
    </p:spTree>
    <p:extLst>
      <p:ext uri="{BB962C8B-B14F-4D97-AF65-F5344CB8AC3E}">
        <p14:creationId xmlns:p14="http://schemas.microsoft.com/office/powerpoint/2010/main" val="20189685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E22493C-64D7-45E0-9B64-F5BE0420872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67FF784-6C2A-48BE-B2B9-2310CD1853F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26515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5"/>
          <a:stretch>
            <a:fillRect/>
          </a:stretch>
        </p:blipFill>
        <p:spPr>
          <a:xfrm>
            <a:off x="859553" y="-1"/>
            <a:ext cx="2892435" cy="731839"/>
          </a:xfrm>
          <a:prstGeom prst="rect">
            <a:avLst/>
          </a:prstGeom>
        </p:spPr>
      </p:pic>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id-ID">
                <a:solidFill>
                  <a:srgbClr val="17347D"/>
                </a:solidFill>
                <a:latin typeface="Arial" charset="0"/>
              </a:endParaRPr>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id-ID">
                <a:solidFill>
                  <a:srgbClr val="17347D"/>
                </a:solidFill>
                <a:latin typeface="Arial" charset="0"/>
              </a:endParaRPr>
            </a:p>
          </p:txBody>
        </p:sp>
      </p:grpSp>
      <p:graphicFrame>
        <p:nvGraphicFramePr>
          <p:cNvPr id="1095" name="Object 71"/>
          <p:cNvGraphicFramePr>
            <a:graphicFrameLocks noChangeAspect="1"/>
          </p:cNvGraphicFramePr>
          <p:nvPr>
            <p:extLst/>
          </p:nvPr>
        </p:nvGraphicFramePr>
        <p:xfrm>
          <a:off x="3791744" y="0"/>
          <a:ext cx="2743200" cy="685800"/>
        </p:xfrm>
        <a:graphic>
          <a:graphicData uri="http://schemas.openxmlformats.org/presentationml/2006/ole">
            <mc:AlternateContent xmlns:mc="http://schemas.openxmlformats.org/markup-compatibility/2006">
              <mc:Choice xmlns:v="urn:schemas-microsoft-com:vml" Requires="v">
                <p:oleObj spid="_x0000_s3079" name="Image" r:id="rId16" imgW="4330159" imgH="6146032" progId="">
                  <p:embed/>
                </p:oleObj>
              </mc:Choice>
              <mc:Fallback>
                <p:oleObj name="Image" r:id="rId16" imgW="4330159" imgH="6146032"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t="29179" b="45369"/>
                      <a:stretch>
                        <a:fillRect/>
                      </a:stretch>
                    </p:blipFill>
                    <p:spPr bwMode="auto">
                      <a:xfrm>
                        <a:off x="3791744" y="0"/>
                        <a:ext cx="2743200" cy="685800"/>
                      </a:xfrm>
                      <a:prstGeom prst="rect">
                        <a:avLst/>
                      </a:prstGeom>
                      <a:noFill/>
                      <a:ln>
                        <a:noFill/>
                      </a:ln>
                      <a:effectLst/>
                      <a:extLst>
                        <a:ext uri="{909E8E84-426E-40DD-AFC4-6F175D3DCCD1}">
                          <a14:hiddenFill xmlns:a14="http://schemas.microsoft.com/office/drawing/2010/main">
                            <a:solidFill>
                              <a:srgbClr val="77B7E7"/>
                            </a:solidFill>
                          </a14:hiddenFill>
                        </a:ext>
                        <a:ext uri="{91240B29-F687-4F45-9708-019B960494DF}">
                          <a14:hiddenLine xmlns:a14="http://schemas.microsoft.com/office/drawing/2010/main" w="9525">
                            <a:solidFill>
                              <a:srgbClr val="17347D"/>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pic>
        <p:nvPicPr>
          <p:cNvPr id="1096" name="Picture 72"/>
          <p:cNvPicPr>
            <a:picLocks noChangeAspect="1" noChangeArrowheads="1"/>
          </p:cNvPicPr>
          <p:nvPr/>
        </p:nvPicPr>
        <p:blipFill>
          <a:blip r:embed="rId18"/>
          <a:srcRect/>
          <a:stretch>
            <a:fillRect/>
          </a:stretch>
        </p:blipFill>
        <p:spPr bwMode="auto">
          <a:xfrm>
            <a:off x="6572251" y="-9525"/>
            <a:ext cx="2781300" cy="708025"/>
          </a:xfrm>
          <a:prstGeom prst="rect">
            <a:avLst/>
          </a:prstGeom>
          <a:noFill/>
        </p:spPr>
      </p:pic>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smtClean="0">
                <a:solidFill>
                  <a:srgbClr val="17347D"/>
                </a:solidFill>
              </a:rPr>
              <a:t>FAKULTAS </a:t>
            </a:r>
          </a:p>
          <a:p>
            <a:pPr algn="ctr"/>
            <a:r>
              <a:rPr lang="id-ID" sz="1500" kern="0" dirty="0" smtClean="0">
                <a:solidFill>
                  <a:srgbClr val="17347D"/>
                </a:solidFill>
              </a:rPr>
              <a:t>TEKNOLOGI INFORMASI</a:t>
            </a:r>
            <a:endParaRPr lang="en-AU" sz="1500" kern="0" dirty="0" smtClean="0">
              <a:solidFill>
                <a:srgbClr val="17347D"/>
              </a:solidFill>
            </a:endParaRPr>
          </a:p>
        </p:txBody>
      </p:sp>
    </p:spTree>
    <p:extLst>
      <p:ext uri="{BB962C8B-B14F-4D97-AF65-F5344CB8AC3E}">
        <p14:creationId xmlns:p14="http://schemas.microsoft.com/office/powerpoint/2010/main" val="412990062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5"/>
          <a:stretch>
            <a:fillRect/>
          </a:stretch>
        </p:blipFill>
        <p:spPr>
          <a:xfrm>
            <a:off x="859553" y="-1"/>
            <a:ext cx="2892435" cy="731839"/>
          </a:xfrm>
          <a:prstGeom prst="rect">
            <a:avLst/>
          </a:prstGeom>
        </p:spPr>
      </p:pic>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id-ID">
                <a:solidFill>
                  <a:srgbClr val="17347D"/>
                </a:solidFill>
                <a:latin typeface="Arial" charset="0"/>
              </a:endParaRPr>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pPr>
              <a:endParaRPr lang="id-ID">
                <a:solidFill>
                  <a:srgbClr val="17347D"/>
                </a:solidFill>
                <a:latin typeface="Arial" charset="0"/>
              </a:endParaRPr>
            </a:p>
          </p:txBody>
        </p:sp>
      </p:grpSp>
      <p:graphicFrame>
        <p:nvGraphicFramePr>
          <p:cNvPr id="1095" name="Object 71"/>
          <p:cNvGraphicFramePr>
            <a:graphicFrameLocks noChangeAspect="1"/>
          </p:cNvGraphicFramePr>
          <p:nvPr>
            <p:extLst/>
          </p:nvPr>
        </p:nvGraphicFramePr>
        <p:xfrm>
          <a:off x="3791744" y="0"/>
          <a:ext cx="2743200" cy="685800"/>
        </p:xfrm>
        <a:graphic>
          <a:graphicData uri="http://schemas.openxmlformats.org/presentationml/2006/ole">
            <mc:AlternateContent xmlns:mc="http://schemas.openxmlformats.org/markup-compatibility/2006">
              <mc:Choice xmlns:v="urn:schemas-microsoft-com:vml" Requires="v">
                <p:oleObj spid="_x0000_s5128" name="Image" r:id="rId16" imgW="4330159" imgH="6146032" progId="">
                  <p:embed/>
                </p:oleObj>
              </mc:Choice>
              <mc:Fallback>
                <p:oleObj name="Image" r:id="rId16" imgW="4330159" imgH="6146032"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t="29179" b="45369"/>
                      <a:stretch>
                        <a:fillRect/>
                      </a:stretch>
                    </p:blipFill>
                    <p:spPr bwMode="auto">
                      <a:xfrm>
                        <a:off x="3791744" y="0"/>
                        <a:ext cx="2743200" cy="685800"/>
                      </a:xfrm>
                      <a:prstGeom prst="rect">
                        <a:avLst/>
                      </a:prstGeom>
                      <a:noFill/>
                      <a:ln>
                        <a:noFill/>
                      </a:ln>
                      <a:effectLst/>
                      <a:extLst>
                        <a:ext uri="{909E8E84-426E-40DD-AFC4-6F175D3DCCD1}">
                          <a14:hiddenFill xmlns:a14="http://schemas.microsoft.com/office/drawing/2010/main">
                            <a:solidFill>
                              <a:srgbClr val="77B7E7"/>
                            </a:solidFill>
                          </a14:hiddenFill>
                        </a:ext>
                        <a:ext uri="{91240B29-F687-4F45-9708-019B960494DF}">
                          <a14:hiddenLine xmlns:a14="http://schemas.microsoft.com/office/drawing/2010/main" w="9525">
                            <a:solidFill>
                              <a:srgbClr val="17347D"/>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pic>
        <p:nvPicPr>
          <p:cNvPr id="1096" name="Picture 72"/>
          <p:cNvPicPr>
            <a:picLocks noChangeAspect="1" noChangeArrowheads="1"/>
          </p:cNvPicPr>
          <p:nvPr/>
        </p:nvPicPr>
        <p:blipFill>
          <a:blip r:embed="rId18"/>
          <a:srcRect/>
          <a:stretch>
            <a:fillRect/>
          </a:stretch>
        </p:blipFill>
        <p:spPr bwMode="auto">
          <a:xfrm>
            <a:off x="6572251" y="-9525"/>
            <a:ext cx="2781300" cy="708025"/>
          </a:xfrm>
          <a:prstGeom prst="rect">
            <a:avLst/>
          </a:prstGeom>
          <a:noFill/>
        </p:spPr>
      </p:pic>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smtClean="0">
                <a:solidFill>
                  <a:srgbClr val="17347D"/>
                </a:solidFill>
              </a:rPr>
              <a:t>FAKULTAS </a:t>
            </a:r>
          </a:p>
          <a:p>
            <a:pPr algn="ctr"/>
            <a:r>
              <a:rPr lang="id-ID" sz="1500" kern="0" dirty="0" smtClean="0">
                <a:solidFill>
                  <a:srgbClr val="17347D"/>
                </a:solidFill>
              </a:rPr>
              <a:t>TEKNOLOGI INFORMASI</a:t>
            </a:r>
            <a:endParaRPr lang="en-AU" sz="1500" kern="0" dirty="0" smtClean="0">
              <a:solidFill>
                <a:srgbClr val="17347D"/>
              </a:solidFill>
            </a:endParaRPr>
          </a:p>
        </p:txBody>
      </p:sp>
    </p:spTree>
    <p:extLst>
      <p:ext uri="{BB962C8B-B14F-4D97-AF65-F5344CB8AC3E}">
        <p14:creationId xmlns:p14="http://schemas.microsoft.com/office/powerpoint/2010/main" val="3566159256"/>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8" Type="http://schemas.openxmlformats.org/officeDocument/2006/relationships/hyperlink" Target="https://spie.org/" TargetMode="External"/><Relationship Id="rId3" Type="http://schemas.openxmlformats.org/officeDocument/2006/relationships/hyperlink" Target="https://journals.indexcopernicus.com/search/form" TargetMode="External"/><Relationship Id="rId7" Type="http://schemas.openxmlformats.org/officeDocument/2006/relationships/hyperlink" Target="https://app.dimensions.ai/" TargetMode="External"/><Relationship Id="rId2" Type="http://schemas.openxmlformats.org/officeDocument/2006/relationships/hyperlink" Target="http://mjl.clarivate.com/" TargetMode="External"/><Relationship Id="rId1" Type="http://schemas.openxmlformats.org/officeDocument/2006/relationships/slideLayout" Target="../slideLayouts/slideLayout72.xml"/><Relationship Id="rId6" Type="http://schemas.openxmlformats.org/officeDocument/2006/relationships/hyperlink" Target="https://academic.microsoft.com/" TargetMode="External"/><Relationship Id="rId11" Type="http://schemas.openxmlformats.org/officeDocument/2006/relationships/hyperlink" Target="http://isjd.pdii.lipi.go.id/" TargetMode="External"/><Relationship Id="rId5" Type="http://schemas.openxmlformats.org/officeDocument/2006/relationships/hyperlink" Target="https://www.scimagojr.com/" TargetMode="External"/><Relationship Id="rId10" Type="http://schemas.openxmlformats.org/officeDocument/2006/relationships/hyperlink" Target="http://garuda.ristekdikti.go.id/" TargetMode="External"/><Relationship Id="rId4" Type="http://schemas.openxmlformats.org/officeDocument/2006/relationships/hyperlink" Target="https://doaj.org/" TargetMode="External"/><Relationship Id="rId9" Type="http://schemas.openxmlformats.org/officeDocument/2006/relationships/hyperlink" Target="http://sinta2.ristekdikti.go.id/journal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inta2.ristekdikti.go.id/" TargetMode="Externa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hyperlink" Target="mailto:safirahnuranti@gmail.com" TargetMode="External"/><Relationship Id="rId2" Type="http://schemas.openxmlformats.org/officeDocument/2006/relationships/image" Target="../media/image22.png"/><Relationship Id="rId1" Type="http://schemas.openxmlformats.org/officeDocument/2006/relationships/slideLayout" Target="../slideLayouts/slideLayout22.xml"/><Relationship Id="rId4" Type="http://schemas.openxmlformats.org/officeDocument/2006/relationships/hyperlink" Target="mailto:deni.mahdiana@budiluhur.ac.i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6.jp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7.jpeg"/><Relationship Id="rId1" Type="http://schemas.openxmlformats.org/officeDocument/2006/relationships/slideLayout" Target="../slideLayouts/slideLayout46.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5.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smtClean="0"/>
              <a:t>FAKULTAS TEKNOLOGI INFORMASI</a:t>
            </a:r>
            <a:endParaRPr lang="id-ID" dirty="0"/>
          </a:p>
        </p:txBody>
      </p:sp>
      <p:sp>
        <p:nvSpPr>
          <p:cNvPr id="5" name="Subtitle 4"/>
          <p:cNvSpPr>
            <a:spLocks noGrp="1"/>
          </p:cNvSpPr>
          <p:nvPr>
            <p:ph type="subTitle" idx="1"/>
          </p:nvPr>
        </p:nvSpPr>
        <p:spPr>
          <a:xfrm>
            <a:off x="983432" y="4653136"/>
            <a:ext cx="10363200" cy="1512168"/>
          </a:xfrm>
        </p:spPr>
        <p:txBody>
          <a:bodyPr/>
          <a:lstStyle/>
          <a:p>
            <a:r>
              <a:rPr lang="en-US" sz="4400" b="1" dirty="0" smtClean="0">
                <a:latin typeface="+mj-lt"/>
              </a:rPr>
              <a:t>M</a:t>
            </a:r>
            <a:r>
              <a:rPr lang="id-ID" sz="4400" b="1" dirty="0" smtClean="0">
                <a:latin typeface="+mj-lt"/>
              </a:rPr>
              <a:t>ETODOLOGI PENELITIAN</a:t>
            </a:r>
          </a:p>
          <a:p>
            <a:r>
              <a:rPr lang="id-ID" sz="3600" b="1" dirty="0" smtClean="0">
                <a:latin typeface="+mj-lt"/>
              </a:rPr>
              <a:t>[ </a:t>
            </a:r>
            <a:r>
              <a:rPr lang="en-US" sz="3600" b="1" dirty="0" smtClean="0">
                <a:latin typeface="+mj-lt"/>
              </a:rPr>
              <a:t>U</a:t>
            </a:r>
            <a:r>
              <a:rPr lang="id-ID" sz="3600" b="1" dirty="0" smtClean="0">
                <a:latin typeface="+mj-lt"/>
              </a:rPr>
              <a:t>M013/ 2 SKS ]</a:t>
            </a:r>
            <a:endParaRPr lang="id-ID" sz="3600" b="1" dirty="0">
              <a:latin typeface="+mj-lt"/>
            </a:endParaRPr>
          </a:p>
        </p:txBody>
      </p:sp>
    </p:spTree>
    <p:extLst>
      <p:ext uri="{BB962C8B-B14F-4D97-AF65-F5344CB8AC3E}">
        <p14:creationId xmlns:p14="http://schemas.microsoft.com/office/powerpoint/2010/main" val="32884086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Jurnal</a:t>
            </a:r>
            <a:endParaRPr lang="id-ID" dirty="0"/>
          </a:p>
        </p:txBody>
      </p:sp>
      <p:sp>
        <p:nvSpPr>
          <p:cNvPr id="3" name="Content Placeholder 2"/>
          <p:cNvSpPr>
            <a:spLocks noGrp="1"/>
          </p:cNvSpPr>
          <p:nvPr>
            <p:ph idx="1"/>
          </p:nvPr>
        </p:nvSpPr>
        <p:spPr>
          <a:xfrm>
            <a:off x="609600" y="1371599"/>
            <a:ext cx="11391900" cy="5261429"/>
          </a:xfrm>
        </p:spPr>
        <p:txBody>
          <a:bodyPr/>
          <a:lstStyle/>
          <a:p>
            <a:r>
              <a:rPr lang="id-ID" sz="2200" b="0" dirty="0" smtClean="0"/>
              <a:t>Sebuah </a:t>
            </a:r>
            <a:r>
              <a:rPr lang="id-ID" sz="2200" b="0" dirty="0"/>
              <a:t>publikasi periodik dalam bentuk artikel yang diterbitkan secara berkala, dalam hal ini biasanya jurnal diterbitkan pada interval waktu tertentu seperti setiap </a:t>
            </a:r>
            <a:r>
              <a:rPr lang="id-ID" sz="2200" b="0" dirty="0" smtClean="0"/>
              <a:t>4, 6 </a:t>
            </a:r>
            <a:r>
              <a:rPr lang="id-ID" sz="2200" b="0" dirty="0"/>
              <a:t>bulan atau setiap 1 tahun. </a:t>
            </a:r>
            <a:endParaRPr lang="id-ID" sz="2200" b="0" dirty="0" smtClean="0"/>
          </a:p>
          <a:p>
            <a:r>
              <a:rPr lang="id-ID" sz="2200" b="0" dirty="0" smtClean="0"/>
              <a:t>Jurnal </a:t>
            </a:r>
            <a:r>
              <a:rPr lang="id-ID" sz="2200" b="0" dirty="0"/>
              <a:t>memiliki beberapa jenis yang diantaranya adalah Professional or Trade Journals, Popular Journals, dan Scholarly Journals. (wikipedia</a:t>
            </a:r>
            <a:r>
              <a:rPr lang="id-ID" sz="2200" b="0" dirty="0" smtClean="0"/>
              <a:t>)</a:t>
            </a:r>
          </a:p>
          <a:p>
            <a:r>
              <a:rPr lang="id-ID" sz="2200" b="0" dirty="0"/>
              <a:t>Pada umumnya jurnal memiliki cakupan materi yang luas namun sangat padat, hanya terdiri dari 6 hingga 8 halaman, namun di setiap kalimatnya bernilai ilmu pengetahuan. </a:t>
            </a:r>
            <a:endParaRPr lang="id-ID" sz="2200" b="0" dirty="0" smtClean="0"/>
          </a:p>
          <a:p>
            <a:r>
              <a:rPr lang="id-ID" sz="2200" b="0" dirty="0" smtClean="0"/>
              <a:t>Jurnal </a:t>
            </a:r>
            <a:r>
              <a:rPr lang="id-ID" sz="2200" b="0" dirty="0"/>
              <a:t>pada umumnya berisi sejumlah referensi yang menjadi rujukan penulisan tiap artikel. Jenis artikel yang ditulis tak sebatas laporan penelitian, namun bisa pula berupa review literatur.</a:t>
            </a:r>
          </a:p>
          <a:p>
            <a:r>
              <a:rPr lang="id-ID" sz="2200" b="0" dirty="0"/>
              <a:t>Tujuan pembuatan jurnal adalah untuk mengembangkan sebuah penelitian yang telah dituliskan serta menjadi acuan untuk para peneliti lainnya sedang melakukan kegiatan penelitian yang sejenis.</a:t>
            </a:r>
          </a:p>
          <a:p>
            <a:endParaRPr lang="id-ID" sz="2200" dirty="0"/>
          </a:p>
        </p:txBody>
      </p:sp>
    </p:spTree>
    <p:extLst>
      <p:ext uri="{BB962C8B-B14F-4D97-AF65-F5344CB8AC3E}">
        <p14:creationId xmlns:p14="http://schemas.microsoft.com/office/powerpoint/2010/main" val="2665356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JENIS MESIN PENGINDEKS JURNAL</a:t>
            </a:r>
            <a:endParaRPr lang="id-ID" dirty="0"/>
          </a:p>
        </p:txBody>
      </p:sp>
      <p:sp>
        <p:nvSpPr>
          <p:cNvPr id="3" name="Content Placeholder 2"/>
          <p:cNvSpPr>
            <a:spLocks noGrp="1"/>
          </p:cNvSpPr>
          <p:nvPr>
            <p:ph idx="1"/>
          </p:nvPr>
        </p:nvSpPr>
        <p:spPr>
          <a:xfrm>
            <a:off x="609599" y="1371600"/>
            <a:ext cx="11292115" cy="4953000"/>
          </a:xfrm>
        </p:spPr>
        <p:txBody>
          <a:bodyPr/>
          <a:lstStyle/>
          <a:p>
            <a:r>
              <a:rPr lang="id-ID" sz="1800" dirty="0" smtClean="0"/>
              <a:t>Internasional</a:t>
            </a:r>
            <a:endParaRPr lang="id-ID" sz="1800" b="0" dirty="0"/>
          </a:p>
          <a:p>
            <a:pPr marL="711200"/>
            <a:r>
              <a:rPr lang="id-ID" sz="1800" b="0" dirty="0" smtClean="0"/>
              <a:t>SCOPUS : http://scopus.com</a:t>
            </a:r>
            <a:endParaRPr lang="id-ID" sz="1800" b="0" dirty="0"/>
          </a:p>
          <a:p>
            <a:pPr marL="711200"/>
            <a:r>
              <a:rPr lang="id-ID" sz="1800" b="0" dirty="0" smtClean="0"/>
              <a:t>Web </a:t>
            </a:r>
            <a:r>
              <a:rPr lang="id-ID" sz="1800" b="0" dirty="0"/>
              <a:t>of Science/Clarivate: </a:t>
            </a:r>
            <a:r>
              <a:rPr lang="id-ID" sz="1800" b="0" dirty="0">
                <a:hlinkClick r:id="rId2"/>
              </a:rPr>
              <a:t>http://mjl.clarivate.com/</a:t>
            </a:r>
            <a:endParaRPr lang="id-ID" sz="1800" b="0" dirty="0"/>
          </a:p>
          <a:p>
            <a:pPr marL="711200"/>
            <a:r>
              <a:rPr lang="id-ID" sz="1800" b="0" dirty="0"/>
              <a:t>Copernicus: </a:t>
            </a:r>
            <a:r>
              <a:rPr lang="id-ID" sz="1800" b="0" dirty="0">
                <a:hlinkClick r:id="rId3"/>
              </a:rPr>
              <a:t>https://journals.indexcopernicus.com/search/form</a:t>
            </a:r>
            <a:endParaRPr lang="id-ID" sz="1800" b="0" dirty="0"/>
          </a:p>
          <a:p>
            <a:pPr marL="711200"/>
            <a:r>
              <a:rPr lang="id-ID" sz="1800" b="0" dirty="0"/>
              <a:t>DOAJ: </a:t>
            </a:r>
            <a:r>
              <a:rPr lang="id-ID" sz="1800" b="0" dirty="0">
                <a:hlinkClick r:id="rId4"/>
              </a:rPr>
              <a:t>https://doaj.org</a:t>
            </a:r>
            <a:endParaRPr lang="id-ID" sz="1800" b="0" dirty="0"/>
          </a:p>
          <a:p>
            <a:pPr marL="711200"/>
            <a:r>
              <a:rPr lang="id-ID" sz="1800" b="0" dirty="0"/>
              <a:t>ScimagoJR, untuk mengetahui ranking jurnal (SJR) dan angkanya: </a:t>
            </a:r>
            <a:r>
              <a:rPr lang="id-ID" sz="1800" b="0" dirty="0">
                <a:hlinkClick r:id="rId5"/>
              </a:rPr>
              <a:t>http://scimagojr.com</a:t>
            </a:r>
            <a:endParaRPr lang="id-ID" sz="1800" b="0" dirty="0"/>
          </a:p>
          <a:p>
            <a:pPr marL="711200"/>
            <a:r>
              <a:rPr lang="id-ID" sz="1800" b="0" dirty="0"/>
              <a:t>Microsoft Academic Search</a:t>
            </a:r>
            <a:r>
              <a:rPr lang="id-ID" sz="1800" b="0" dirty="0">
                <a:hlinkClick r:id="rId6"/>
              </a:rPr>
              <a:t> https://academic.microsoft.com</a:t>
            </a:r>
            <a:endParaRPr lang="id-ID" sz="1800" b="0" dirty="0"/>
          </a:p>
          <a:p>
            <a:pPr marL="711200"/>
            <a:r>
              <a:rPr lang="id-ID" sz="1800" b="0" dirty="0"/>
              <a:t>Dimension </a:t>
            </a:r>
            <a:r>
              <a:rPr lang="id-ID" sz="1800" b="0" dirty="0">
                <a:hlinkClick r:id="rId7"/>
              </a:rPr>
              <a:t>https://app.dimensions.ai/</a:t>
            </a:r>
            <a:endParaRPr lang="id-ID" sz="1800" b="0" dirty="0"/>
          </a:p>
          <a:p>
            <a:pPr marL="711200"/>
            <a:r>
              <a:rPr lang="id-ID" sz="1800" b="0" dirty="0"/>
              <a:t>SPIE </a:t>
            </a:r>
            <a:r>
              <a:rPr lang="id-ID" sz="1800" b="0" dirty="0">
                <a:hlinkClick r:id="rId8"/>
              </a:rPr>
              <a:t>https://spie.org/</a:t>
            </a:r>
            <a:endParaRPr lang="id-ID" sz="1800" b="0" dirty="0"/>
          </a:p>
          <a:p>
            <a:r>
              <a:rPr lang="id-ID" sz="1800" dirty="0"/>
              <a:t>Indonesia</a:t>
            </a:r>
            <a:endParaRPr lang="id-ID" sz="1800" b="0" dirty="0"/>
          </a:p>
          <a:p>
            <a:pPr marL="711200"/>
            <a:r>
              <a:rPr lang="id-ID" sz="1800" b="0" dirty="0"/>
              <a:t>SINTA Ristek Dikti, menunjukkan ranking jurnal (S1 s.d</a:t>
            </a:r>
            <a:r>
              <a:rPr lang="id-ID" sz="1800" b="0" dirty="0" smtClean="0"/>
              <a:t>. S6):</a:t>
            </a:r>
            <a:r>
              <a:rPr lang="id-ID" sz="1800" b="0" dirty="0"/>
              <a:t> </a:t>
            </a:r>
            <a:r>
              <a:rPr lang="id-ID" sz="1800" b="0" dirty="0" smtClean="0"/>
              <a:t>              </a:t>
            </a:r>
            <a:br>
              <a:rPr lang="id-ID" sz="1800" b="0" dirty="0" smtClean="0"/>
            </a:br>
            <a:r>
              <a:rPr lang="id-ID" sz="1800" b="0" dirty="0" smtClean="0">
                <a:hlinkClick r:id="rId9"/>
              </a:rPr>
              <a:t>http</a:t>
            </a:r>
            <a:r>
              <a:rPr lang="id-ID" sz="1800" b="0" dirty="0">
                <a:hlinkClick r:id="rId9"/>
              </a:rPr>
              <a:t>://sinta2.ristekdikti.go.id/journals</a:t>
            </a:r>
            <a:endParaRPr lang="id-ID" sz="1800" b="0" dirty="0"/>
          </a:p>
          <a:p>
            <a:pPr marL="711200"/>
            <a:r>
              <a:rPr lang="id-ID" sz="1800" b="0" dirty="0"/>
              <a:t>Garuda Ristek Dikti, mengindeks artikel/jurnal yang terbit di Indonesia: </a:t>
            </a:r>
            <a:r>
              <a:rPr lang="id-ID" sz="1800" b="0" dirty="0" smtClean="0"/>
              <a:t/>
            </a:r>
            <a:br>
              <a:rPr lang="id-ID" sz="1800" b="0" dirty="0" smtClean="0"/>
            </a:br>
            <a:r>
              <a:rPr lang="id-ID" sz="1800" b="0" dirty="0" smtClean="0">
                <a:hlinkClick r:id="rId10"/>
              </a:rPr>
              <a:t>http</a:t>
            </a:r>
            <a:r>
              <a:rPr lang="id-ID" sz="1800" b="0" dirty="0">
                <a:hlinkClick r:id="rId10"/>
              </a:rPr>
              <a:t>://garuda.ristekdikti.go.id/</a:t>
            </a:r>
            <a:endParaRPr lang="id-ID" sz="1800" b="0" dirty="0"/>
          </a:p>
          <a:p>
            <a:pPr marL="711200"/>
            <a:r>
              <a:rPr lang="id-ID" sz="1800" b="0" dirty="0"/>
              <a:t>ISJD </a:t>
            </a:r>
            <a:r>
              <a:rPr lang="id-ID" sz="1800" b="0" dirty="0">
                <a:hlinkClick r:id="rId11"/>
              </a:rPr>
              <a:t>http://isjd.pdii.lipi.go.id/</a:t>
            </a:r>
            <a:endParaRPr lang="id-ID" sz="1800" b="0" dirty="0"/>
          </a:p>
          <a:p>
            <a:endParaRPr lang="id-ID" sz="1800" dirty="0"/>
          </a:p>
        </p:txBody>
      </p:sp>
    </p:spTree>
    <p:extLst>
      <p:ext uri="{BB962C8B-B14F-4D97-AF65-F5344CB8AC3E}">
        <p14:creationId xmlns:p14="http://schemas.microsoft.com/office/powerpoint/2010/main" val="49397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96" b="7796"/>
          <a:stretch>
            <a:fillRect/>
          </a:stretch>
        </p:blipFill>
        <p:spPr/>
      </p:pic>
      <p:sp>
        <p:nvSpPr>
          <p:cNvPr id="5" name="Rectangle 4"/>
          <p:cNvSpPr/>
          <p:nvPr/>
        </p:nvSpPr>
        <p:spPr>
          <a:xfrm>
            <a:off x="0" y="962526"/>
            <a:ext cx="12192000" cy="5019175"/>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98129" y="1174536"/>
            <a:ext cx="3429144" cy="4508927"/>
          </a:xfrm>
          <a:prstGeom prst="rect">
            <a:avLst/>
          </a:prstGeom>
          <a:noFill/>
        </p:spPr>
        <p:txBody>
          <a:bodyPr wrap="none" rtlCol="0">
            <a:spAutoFit/>
          </a:bodyPr>
          <a:lstStyle/>
          <a:p>
            <a:r>
              <a:rPr lang="id-ID" sz="28700" dirty="0" smtClean="0">
                <a:solidFill>
                  <a:schemeClr val="tx1">
                    <a:lumMod val="85000"/>
                    <a:lumOff val="15000"/>
                  </a:schemeClr>
                </a:solidFill>
                <a:latin typeface="Roboto Black" panose="02000000000000000000" pitchFamily="2" charset="0"/>
                <a:ea typeface="Roboto Black" panose="02000000000000000000" pitchFamily="2" charset="0"/>
              </a:rPr>
              <a:t>1</a:t>
            </a:r>
            <a:r>
              <a:rPr lang="en-US" sz="28700" dirty="0" smtClean="0">
                <a:solidFill>
                  <a:schemeClr val="tx1">
                    <a:lumMod val="85000"/>
                    <a:lumOff val="15000"/>
                  </a:schemeClr>
                </a:solidFill>
                <a:latin typeface="Roboto Black" panose="02000000000000000000" pitchFamily="2" charset="0"/>
                <a:ea typeface="Roboto Black" panose="02000000000000000000" pitchFamily="2" charset="0"/>
              </a:rPr>
              <a:t>.</a:t>
            </a:r>
            <a:endParaRPr lang="en-US" sz="28700" dirty="0">
              <a:solidFill>
                <a:schemeClr val="tx1">
                  <a:lumMod val="85000"/>
                  <a:lumOff val="15000"/>
                </a:schemeClr>
              </a:solidFill>
              <a:latin typeface="Roboto Black" panose="02000000000000000000" pitchFamily="2" charset="0"/>
              <a:ea typeface="Roboto Black" panose="02000000000000000000" pitchFamily="2" charset="0"/>
            </a:endParaRPr>
          </a:p>
        </p:txBody>
      </p:sp>
      <p:sp>
        <p:nvSpPr>
          <p:cNvPr id="8" name="TextBox 7"/>
          <p:cNvSpPr txBox="1"/>
          <p:nvPr/>
        </p:nvSpPr>
        <p:spPr>
          <a:xfrm>
            <a:off x="4227272" y="2714561"/>
            <a:ext cx="7717077" cy="1938992"/>
          </a:xfrm>
          <a:prstGeom prst="rect">
            <a:avLst/>
          </a:prstGeom>
          <a:noFill/>
        </p:spPr>
        <p:txBody>
          <a:bodyPr wrap="square" rtlCol="0">
            <a:spAutoFit/>
          </a:bodyPr>
          <a:lstStyle/>
          <a:p>
            <a:r>
              <a:rPr lang="id-ID" sz="6000" dirty="0" smtClean="0">
                <a:solidFill>
                  <a:schemeClr val="tx1">
                    <a:lumMod val="85000"/>
                    <a:lumOff val="15000"/>
                  </a:schemeClr>
                </a:solidFill>
                <a:latin typeface="Roboto Black" panose="02000000000000000000" pitchFamily="2" charset="0"/>
                <a:ea typeface="Roboto Black" panose="02000000000000000000" pitchFamily="2" charset="0"/>
              </a:rPr>
              <a:t>PUBLIKASI ILMIAH MAHASISWA</a:t>
            </a:r>
            <a:endParaRPr lang="en-US" sz="6000" dirty="0">
              <a:solidFill>
                <a:schemeClr val="tx1">
                  <a:lumMod val="85000"/>
                  <a:lumOff val="15000"/>
                </a:schemeClr>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3061581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Autofit/>
          </a:bodyPr>
          <a:lstStyle/>
          <a:p>
            <a:pPr algn="ctr"/>
            <a:r>
              <a:rPr lang="id-ID" sz="3600" b="1" dirty="0" smtClean="0"/>
              <a:t>Surat Edaran </a:t>
            </a:r>
            <a:r>
              <a:rPr lang="id-ID" sz="3600" b="1" dirty="0"/>
              <a:t>(B/565/B.B1/HK.01.01/2019</a:t>
            </a:r>
            <a:r>
              <a:rPr lang="id-ID" sz="3600" b="1" dirty="0" smtClean="0"/>
              <a:t>) KEMRISTEKDIKTI </a:t>
            </a:r>
            <a:r>
              <a:rPr lang="id-ID" sz="3600" b="1" dirty="0"/>
              <a:t>terkait </a:t>
            </a:r>
            <a:r>
              <a:rPr lang="id-ID" sz="3600" b="1" dirty="0">
                <a:solidFill>
                  <a:srgbClr val="002060"/>
                </a:solidFill>
              </a:rPr>
              <a:t>“Sarana Publikasi Ilmiah Mahasiwa” </a:t>
            </a:r>
            <a:r>
              <a:rPr lang="id-ID" sz="3600" b="1" dirty="0"/>
              <a:t>tertanggal </a:t>
            </a:r>
            <a:r>
              <a:rPr lang="id-ID" sz="3600" b="1" dirty="0">
                <a:solidFill>
                  <a:srgbClr val="002060"/>
                </a:solidFill>
              </a:rPr>
              <a:t>8 Juli 2019</a:t>
            </a:r>
            <a:r>
              <a:rPr lang="id-ID" sz="3600" b="1" dirty="0"/>
              <a:t>.</a:t>
            </a:r>
            <a:r>
              <a:rPr lang="id-ID" sz="3600" dirty="0"/>
              <a:t> </a:t>
            </a:r>
          </a:p>
        </p:txBody>
      </p:sp>
      <p:sp>
        <p:nvSpPr>
          <p:cNvPr id="3" name="Content Placeholder 2"/>
          <p:cNvSpPr>
            <a:spLocks noGrp="1"/>
          </p:cNvSpPr>
          <p:nvPr>
            <p:ph idx="1"/>
          </p:nvPr>
        </p:nvSpPr>
        <p:spPr>
          <a:xfrm>
            <a:off x="180974" y="1325562"/>
            <a:ext cx="11906251" cy="5418137"/>
          </a:xfrm>
        </p:spPr>
        <p:txBody>
          <a:bodyPr>
            <a:noAutofit/>
          </a:bodyPr>
          <a:lstStyle/>
          <a:p>
            <a:r>
              <a:rPr lang="id-ID" sz="2500" b="1" dirty="0"/>
              <a:t>Sarjana</a:t>
            </a:r>
            <a:r>
              <a:rPr lang="id-ID" sz="2500" dirty="0"/>
              <a:t> </a:t>
            </a:r>
            <a:br>
              <a:rPr lang="id-ID" sz="2500" dirty="0"/>
            </a:br>
            <a:r>
              <a:rPr lang="id-ID" sz="2500" dirty="0"/>
              <a:t>Skripsi atau laporan tugas akhir,dan mengunggahnya dalam laman perguruan tinggi.</a:t>
            </a:r>
            <a:br>
              <a:rPr lang="id-ID" sz="2500" dirty="0"/>
            </a:br>
            <a:r>
              <a:rPr lang="id-ID" sz="2500" dirty="0"/>
              <a:t>Diunggah di repositori perguruan tinggi yang diintegrasikan pada portal Repositori Tugas Akhir Mahasiswa Kemenristekdikti </a:t>
            </a:r>
            <a:r>
              <a:rPr lang="id-ID" sz="2500" dirty="0">
                <a:solidFill>
                  <a:srgbClr val="002060"/>
                </a:solidFill>
              </a:rPr>
              <a:t>(rama.ristekdikti.go.id), </a:t>
            </a:r>
            <a:r>
              <a:rPr lang="id-ID" sz="2500" b="1" dirty="0" smtClean="0">
                <a:solidFill>
                  <a:srgbClr val="FF0000"/>
                </a:solidFill>
              </a:rPr>
              <a:t>KECUALI</a:t>
            </a:r>
            <a:r>
              <a:rPr lang="id-ID" sz="2500" dirty="0" smtClean="0"/>
              <a:t> </a:t>
            </a:r>
            <a:r>
              <a:rPr lang="id-ID" sz="2500" dirty="0"/>
              <a:t>apabila dipublikasikan di </a:t>
            </a:r>
            <a:r>
              <a:rPr lang="id-ID" sz="2500" dirty="0">
                <a:solidFill>
                  <a:srgbClr val="002060"/>
                </a:solidFill>
              </a:rPr>
              <a:t>jurnal nasional </a:t>
            </a:r>
            <a:r>
              <a:rPr lang="id-ID" sz="2500" dirty="0"/>
              <a:t>diunggah di portal garuda </a:t>
            </a:r>
            <a:r>
              <a:rPr lang="id-ID" sz="2500" dirty="0">
                <a:solidFill>
                  <a:srgbClr val="002060"/>
                </a:solidFill>
              </a:rPr>
              <a:t>(http://garuda.ristekdikti.go.id/) </a:t>
            </a:r>
            <a:endParaRPr lang="id-ID" sz="2500" dirty="0" smtClean="0">
              <a:solidFill>
                <a:srgbClr val="002060"/>
              </a:solidFill>
            </a:endParaRPr>
          </a:p>
          <a:p>
            <a:r>
              <a:rPr lang="id-ID" sz="2500" b="1" dirty="0"/>
              <a:t>Magister</a:t>
            </a:r>
            <a:r>
              <a:rPr lang="id-ID" sz="2500" dirty="0"/>
              <a:t/>
            </a:r>
            <a:br>
              <a:rPr lang="id-ID" sz="2500" dirty="0"/>
            </a:br>
            <a:r>
              <a:rPr lang="id-ID" sz="2500" dirty="0"/>
              <a:t>Tesis atau bentuk lain yang setara, dan diunggah dalam laman perguruan tinggi, serta makalah yang telah diterbitkan di </a:t>
            </a:r>
            <a:r>
              <a:rPr lang="id-ID" sz="2500" dirty="0">
                <a:solidFill>
                  <a:srgbClr val="002060"/>
                </a:solidFill>
              </a:rPr>
              <a:t>jurnal ilmiah terakreditasi </a:t>
            </a:r>
            <a:r>
              <a:rPr lang="id-ID" sz="2500" dirty="0"/>
              <a:t>atau diterima di </a:t>
            </a:r>
            <a:r>
              <a:rPr lang="id-ID" sz="2500" dirty="0">
                <a:solidFill>
                  <a:srgbClr val="002060"/>
                </a:solidFill>
              </a:rPr>
              <a:t>jurnal internasional.</a:t>
            </a:r>
            <a:r>
              <a:rPr lang="id-ID" sz="2500" dirty="0"/>
              <a:t/>
            </a:r>
            <a:br>
              <a:rPr lang="id-ID" sz="2500" dirty="0"/>
            </a:br>
            <a:r>
              <a:rPr lang="id-ID" sz="2500" dirty="0"/>
              <a:t>Diunggah di repositori perguruan tinggi yang diintegrasikan pada portal Repositori Tugas Akhir Mahasiswa Kemenristekdikti (rama.ristekdikti.go.id), kecuali apabila dipublikasikan di </a:t>
            </a:r>
            <a:r>
              <a:rPr lang="id-ID" sz="2500" dirty="0">
                <a:solidFill>
                  <a:srgbClr val="002060"/>
                </a:solidFill>
              </a:rPr>
              <a:t>jurnal nasional terakreditasi </a:t>
            </a:r>
            <a:r>
              <a:rPr lang="id-ID" sz="2500" dirty="0"/>
              <a:t>diunggah di portal sinta </a:t>
            </a:r>
            <a:r>
              <a:rPr lang="id-ID" sz="2500" dirty="0">
                <a:hlinkClick r:id="rId2"/>
              </a:rPr>
              <a:t>http://sinta2.ristekdikti.go.id</a:t>
            </a:r>
            <a:r>
              <a:rPr lang="id-ID" sz="2500" dirty="0" smtClean="0">
                <a:hlinkClick r:id="rId2"/>
              </a:rPr>
              <a:t>/</a:t>
            </a:r>
            <a:endParaRPr lang="id-ID" sz="2500" dirty="0" smtClean="0"/>
          </a:p>
          <a:p>
            <a:r>
              <a:rPr lang="id-ID" sz="2500" b="1" dirty="0"/>
              <a:t>Doktor</a:t>
            </a:r>
            <a:r>
              <a:rPr lang="id-ID" sz="2500" dirty="0"/>
              <a:t/>
            </a:r>
            <a:br>
              <a:rPr lang="id-ID" sz="2500" dirty="0"/>
            </a:br>
            <a:r>
              <a:rPr lang="id-ID" sz="2500" dirty="0"/>
              <a:t>Disertasi, dan makalah yang telah diterbitkan di </a:t>
            </a:r>
            <a:r>
              <a:rPr lang="id-ID" sz="2500" dirty="0">
                <a:solidFill>
                  <a:srgbClr val="002060"/>
                </a:solidFill>
              </a:rPr>
              <a:t>jurnal internasional bereputasi.</a:t>
            </a:r>
          </a:p>
        </p:txBody>
      </p:sp>
    </p:spTree>
    <p:extLst>
      <p:ext uri="{BB962C8B-B14F-4D97-AF65-F5344CB8AC3E}">
        <p14:creationId xmlns:p14="http://schemas.microsoft.com/office/powerpoint/2010/main" val="1293980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45" b="7845"/>
          <a:stretch>
            <a:fillRect/>
          </a:stretch>
        </p:blipFill>
        <p:spPr/>
      </p:pic>
      <p:sp>
        <p:nvSpPr>
          <p:cNvPr id="4" name="Rectangle 3"/>
          <p:cNvSpPr/>
          <p:nvPr/>
        </p:nvSpPr>
        <p:spPr>
          <a:xfrm>
            <a:off x="1" y="2459421"/>
            <a:ext cx="12233735" cy="2932387"/>
          </a:xfrm>
          <a:prstGeom prst="rect">
            <a:avLst/>
          </a:prstGeom>
          <a:solidFill>
            <a:srgbClr val="1F608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787" tIns="60893" rIns="121787" bIns="60893" spcCol="0" rtlCol="0" anchor="ctr"/>
          <a:lstStyle/>
          <a:p>
            <a:pPr marL="0" marR="0" lvl="0" indent="0" algn="ctr" defTabSz="121767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 Box 7"/>
          <p:cNvSpPr txBox="1">
            <a:spLocks noChangeArrowheads="1"/>
          </p:cNvSpPr>
          <p:nvPr/>
        </p:nvSpPr>
        <p:spPr bwMode="auto">
          <a:xfrm>
            <a:off x="1" y="2739939"/>
            <a:ext cx="12233735" cy="984883"/>
          </a:xfrm>
          <a:prstGeom prst="rect">
            <a:avLst/>
          </a:prstGeom>
          <a:noFill/>
          <a:ln w="9525">
            <a:noFill/>
            <a:miter lim="800000"/>
            <a:headEnd/>
            <a:tailEnd/>
          </a:ln>
        </p:spPr>
        <p:txBody>
          <a:bodyPr wrap="square" lIns="60883" tIns="30479" rIns="60883" bIns="30479">
            <a:spAutoFit/>
          </a:bodyPr>
          <a:lstStyle/>
          <a:p>
            <a:pPr lvl="0" algn="ctr" defTabSz="1448816">
              <a:defRPr/>
            </a:pPr>
            <a:r>
              <a:rPr lang="id-ID" sz="6000" b="1" spc="-200" dirty="0" smtClean="0">
                <a:solidFill>
                  <a:schemeClr val="bg1"/>
                </a:solidFill>
                <a:latin typeface="Roboto Black" panose="02000000000000000000" pitchFamily="2" charset="0"/>
                <a:ea typeface="Roboto Black" panose="02000000000000000000" pitchFamily="2" charset="0"/>
                <a:cs typeface="Open Sans" pitchFamily="34" charset="0"/>
              </a:rPr>
              <a:t>SUSUNAN PENULISAN JURNAL</a:t>
            </a:r>
            <a:endParaRPr lang="en-CA" sz="6000" b="1" spc="-200" dirty="0">
              <a:solidFill>
                <a:schemeClr val="bg1"/>
              </a:solidFill>
              <a:latin typeface="Roboto Black" panose="02000000000000000000" pitchFamily="2" charset="0"/>
              <a:ea typeface="Roboto Black" panose="02000000000000000000" pitchFamily="2" charset="0"/>
              <a:cs typeface="Open Sans" pitchFamily="34" charset="0"/>
            </a:endParaRPr>
          </a:p>
        </p:txBody>
      </p:sp>
      <p:sp>
        <p:nvSpPr>
          <p:cNvPr id="6" name="Rectangle 5"/>
          <p:cNvSpPr/>
          <p:nvPr/>
        </p:nvSpPr>
        <p:spPr>
          <a:xfrm>
            <a:off x="1052540" y="3733336"/>
            <a:ext cx="10467975" cy="1938990"/>
          </a:xfrm>
          <a:prstGeom prst="rect">
            <a:avLst/>
          </a:prstGeom>
        </p:spPr>
        <p:txBody>
          <a:bodyPr wrap="square" lIns="91327" tIns="45719" rIns="91327" bIns="45719">
            <a:spAutoFit/>
          </a:bodyPr>
          <a:lstStyle/>
          <a:p>
            <a:pPr algn="ctr" defTabSz="913063">
              <a:defRPr/>
            </a:pPr>
            <a:r>
              <a:rPr lang="id-ID" sz="4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IMRaD</a:t>
            </a:r>
            <a:r>
              <a:rPr lang="id-ID" sz="4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4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Introduction</a:t>
            </a: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Methods, Result and </a:t>
            </a:r>
            <a:r>
              <a:rPr lang="en-US" sz="4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Discussion</a:t>
            </a:r>
            <a:r>
              <a:rPr lang="id-ID" sz="4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US" sz="4000" kern="3000" spc="3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3063" rtl="0" eaLnBrk="1" fontAlgn="auto" latinLnBrk="0" hangingPunct="1">
              <a:lnSpc>
                <a:spcPct val="100000"/>
              </a:lnSpc>
              <a:spcBef>
                <a:spcPts val="0"/>
              </a:spcBef>
              <a:spcAft>
                <a:spcPts val="0"/>
              </a:spcAft>
              <a:buClrTx/>
              <a:buSzTx/>
              <a:buFontTx/>
              <a:buNone/>
              <a:tabLst/>
              <a:defRPr/>
            </a:pPr>
            <a:r>
              <a:rPr kumimoji="0" lang="en-US" sz="4000" b="0" i="0" u="none" strike="noStrike" kern="3000" cap="none" spc="31" normalizeH="0" baseline="0" noProof="0" dirty="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4000" b="0" i="0" u="none" strike="noStrike" kern="3000" cap="none" spc="31"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5861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0563" r="30563"/>
          <a:stretch>
            <a:fillRect/>
          </a:stretch>
        </p:blipFill>
        <p:spPr>
          <a:xfrm>
            <a:off x="-1" y="0"/>
            <a:ext cx="4672013" cy="6858000"/>
          </a:xfr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9250" y="0"/>
            <a:ext cx="6098382" cy="6858000"/>
          </a:xfrm>
          <a:prstGeom prst="rect">
            <a:avLst/>
          </a:prstGeom>
        </p:spPr>
      </p:pic>
      <p:sp>
        <p:nvSpPr>
          <p:cNvPr id="24" name="Text Box 7"/>
          <p:cNvSpPr txBox="1">
            <a:spLocks noChangeArrowheads="1"/>
          </p:cNvSpPr>
          <p:nvPr/>
        </p:nvSpPr>
        <p:spPr bwMode="auto">
          <a:xfrm>
            <a:off x="4812293" y="128589"/>
            <a:ext cx="3936500" cy="553996"/>
          </a:xfrm>
          <a:prstGeom prst="rect">
            <a:avLst/>
          </a:prstGeom>
          <a:noFill/>
          <a:ln w="9525">
            <a:noFill/>
            <a:miter lim="800000"/>
            <a:headEnd/>
            <a:tailEnd/>
          </a:ln>
        </p:spPr>
        <p:txBody>
          <a:bodyPr wrap="none" lIns="60883" tIns="30479" rIns="60883" bIns="30479">
            <a:spAutoFit/>
          </a:bodyPr>
          <a:lstStyle/>
          <a:p>
            <a:pPr defTabSz="1448816"/>
            <a:r>
              <a:rPr lang="id-ID" sz="3200" b="1" spc="-200" dirty="0" smtClean="0">
                <a:latin typeface="Roboto Black" panose="02000000000000000000" pitchFamily="2" charset="0"/>
                <a:ea typeface="Roboto Black" panose="02000000000000000000" pitchFamily="2" charset="0"/>
                <a:cs typeface="Open Sans" pitchFamily="34" charset="0"/>
              </a:rPr>
              <a:t>SISTEMATIKA JURNAL</a:t>
            </a:r>
            <a:endParaRPr lang="en-CA" sz="3200" b="1" spc="-200" dirty="0">
              <a:latin typeface="Roboto Black" panose="02000000000000000000" pitchFamily="2" charset="0"/>
              <a:ea typeface="Roboto Black" panose="02000000000000000000" pitchFamily="2" charset="0"/>
              <a:cs typeface="Open Sans" pitchFamily="34" charset="0"/>
            </a:endParaRPr>
          </a:p>
        </p:txBody>
      </p:sp>
    </p:spTree>
    <p:extLst>
      <p:ext uri="{BB962C8B-B14F-4D97-AF65-F5344CB8AC3E}">
        <p14:creationId xmlns:p14="http://schemas.microsoft.com/office/powerpoint/2010/main" val="14853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96" b="7796"/>
          <a:stretch>
            <a:fillRect/>
          </a:stretch>
        </p:blipFill>
        <p:spPr/>
      </p:pic>
      <p:sp>
        <p:nvSpPr>
          <p:cNvPr id="5" name="Rectangle 4"/>
          <p:cNvSpPr/>
          <p:nvPr/>
        </p:nvSpPr>
        <p:spPr>
          <a:xfrm>
            <a:off x="0" y="962526"/>
            <a:ext cx="12192000" cy="5019175"/>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98129" y="1174536"/>
            <a:ext cx="3429144" cy="4508927"/>
          </a:xfrm>
          <a:prstGeom prst="rect">
            <a:avLst/>
          </a:prstGeom>
          <a:noFill/>
        </p:spPr>
        <p:txBody>
          <a:bodyPr wrap="none" rtlCol="0">
            <a:spAutoFit/>
          </a:bodyPr>
          <a:lstStyle/>
          <a:p>
            <a:r>
              <a:rPr lang="id-ID" sz="28700" dirty="0" smtClean="0">
                <a:solidFill>
                  <a:schemeClr val="tx1">
                    <a:lumMod val="85000"/>
                    <a:lumOff val="15000"/>
                  </a:schemeClr>
                </a:solidFill>
                <a:latin typeface="Roboto Black" panose="02000000000000000000" pitchFamily="2" charset="0"/>
                <a:ea typeface="Roboto Black" panose="02000000000000000000" pitchFamily="2" charset="0"/>
              </a:rPr>
              <a:t>2</a:t>
            </a:r>
            <a:r>
              <a:rPr lang="en-US" sz="28700" dirty="0" smtClean="0">
                <a:solidFill>
                  <a:schemeClr val="tx1">
                    <a:lumMod val="85000"/>
                    <a:lumOff val="15000"/>
                  </a:schemeClr>
                </a:solidFill>
                <a:latin typeface="Roboto Black" panose="02000000000000000000" pitchFamily="2" charset="0"/>
                <a:ea typeface="Roboto Black" panose="02000000000000000000" pitchFamily="2" charset="0"/>
              </a:rPr>
              <a:t>.</a:t>
            </a:r>
            <a:endParaRPr lang="en-US" sz="28700" dirty="0">
              <a:solidFill>
                <a:schemeClr val="tx1">
                  <a:lumMod val="85000"/>
                  <a:lumOff val="15000"/>
                </a:schemeClr>
              </a:solidFill>
              <a:latin typeface="Roboto Black" panose="02000000000000000000" pitchFamily="2" charset="0"/>
              <a:ea typeface="Roboto Black" panose="02000000000000000000" pitchFamily="2" charset="0"/>
            </a:endParaRPr>
          </a:p>
        </p:txBody>
      </p:sp>
      <p:sp>
        <p:nvSpPr>
          <p:cNvPr id="7" name="Rectangle 6"/>
          <p:cNvSpPr/>
          <p:nvPr/>
        </p:nvSpPr>
        <p:spPr>
          <a:xfrm>
            <a:off x="4129141" y="4086968"/>
            <a:ext cx="7964727" cy="738664"/>
          </a:xfrm>
          <a:prstGeom prst="rect">
            <a:avLst/>
          </a:prstGeom>
        </p:spPr>
        <p:txBody>
          <a:bodyPr wrap="square">
            <a:spAutoFit/>
          </a:bodyPr>
          <a:lstStyle/>
          <a:p>
            <a:r>
              <a:rPr lang="id-ID" sz="4200" b="1" dirty="0" smtClean="0">
                <a:solidFill>
                  <a:schemeClr val="tx1">
                    <a:lumMod val="85000"/>
                    <a:lumOff val="15000"/>
                  </a:schemeClr>
                </a:solidFill>
                <a:latin typeface="Open Sans" panose="020B0606030504020204" pitchFamily="34" charset="0"/>
              </a:rPr>
              <a:t>JURNAL ILMIAH DARI SKRIPSI</a:t>
            </a:r>
            <a:endParaRPr lang="en-US" sz="4200" b="1" dirty="0">
              <a:solidFill>
                <a:schemeClr val="tx1">
                  <a:lumMod val="85000"/>
                  <a:lumOff val="15000"/>
                </a:schemeClr>
              </a:solidFill>
            </a:endParaRPr>
          </a:p>
        </p:txBody>
      </p:sp>
      <p:sp>
        <p:nvSpPr>
          <p:cNvPr id="8" name="TextBox 7"/>
          <p:cNvSpPr txBox="1"/>
          <p:nvPr/>
        </p:nvSpPr>
        <p:spPr>
          <a:xfrm>
            <a:off x="4129141" y="3229137"/>
            <a:ext cx="7717077" cy="1015663"/>
          </a:xfrm>
          <a:prstGeom prst="rect">
            <a:avLst/>
          </a:prstGeom>
          <a:noFill/>
        </p:spPr>
        <p:txBody>
          <a:bodyPr wrap="square" rtlCol="0">
            <a:spAutoFit/>
          </a:bodyPr>
          <a:lstStyle/>
          <a:p>
            <a:r>
              <a:rPr lang="id-ID" sz="6000" dirty="0" smtClean="0">
                <a:solidFill>
                  <a:schemeClr val="tx1">
                    <a:lumMod val="85000"/>
                    <a:lumOff val="15000"/>
                  </a:schemeClr>
                </a:solidFill>
                <a:latin typeface="Roboto Black" panose="02000000000000000000" pitchFamily="2" charset="0"/>
                <a:ea typeface="Roboto Black" panose="02000000000000000000" pitchFamily="2" charset="0"/>
              </a:rPr>
              <a:t>CARA KONVERSI</a:t>
            </a:r>
            <a:endParaRPr lang="en-US" sz="6000" dirty="0">
              <a:solidFill>
                <a:schemeClr val="tx1">
                  <a:lumMod val="85000"/>
                  <a:lumOff val="15000"/>
                </a:schemeClr>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11355220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497" b="7497"/>
          <a:stretch>
            <a:fillRect/>
          </a:stretch>
        </p:blipFill>
        <p:spPr>
          <a:xfrm>
            <a:off x="0" y="0"/>
            <a:ext cx="12192000" cy="6858000"/>
          </a:xfrm>
        </p:spPr>
      </p:pic>
      <p:sp>
        <p:nvSpPr>
          <p:cNvPr id="4" name="Text Box 7"/>
          <p:cNvSpPr txBox="1">
            <a:spLocks noChangeArrowheads="1"/>
          </p:cNvSpPr>
          <p:nvPr/>
        </p:nvSpPr>
        <p:spPr bwMode="auto">
          <a:xfrm>
            <a:off x="5867400" y="4057514"/>
            <a:ext cx="5695948" cy="800217"/>
          </a:xfrm>
          <a:prstGeom prst="rect">
            <a:avLst/>
          </a:prstGeom>
          <a:solidFill>
            <a:srgbClr val="1F608A"/>
          </a:solidFill>
          <a:ln w="9525">
            <a:noFill/>
            <a:miter lim="800000"/>
            <a:headEnd/>
            <a:tailEnd/>
          </a:ln>
        </p:spPr>
        <p:txBody>
          <a:bodyPr wrap="square" lIns="60883" tIns="30479" rIns="60883" bIns="30479">
            <a:spAutoFit/>
          </a:bodyPr>
          <a:lstStyle/>
          <a:p>
            <a:pPr marL="0" marR="0" lvl="0" indent="0" algn="ctr" defTabSz="1448816" rtl="0" eaLnBrk="1" fontAlgn="auto" latinLnBrk="0" hangingPunct="1">
              <a:lnSpc>
                <a:spcPct val="100000"/>
              </a:lnSpc>
              <a:spcBef>
                <a:spcPts val="0"/>
              </a:spcBef>
              <a:spcAft>
                <a:spcPts val="0"/>
              </a:spcAft>
              <a:buClrTx/>
              <a:buSzTx/>
              <a:buFontTx/>
              <a:buNone/>
              <a:tabLst/>
              <a:defRPr/>
            </a:pPr>
            <a:r>
              <a:rPr kumimoji="0" lang="id-ID" sz="4800" b="1" i="0" u="none" strike="noStrike" kern="1200" cap="none" spc="-200" normalizeH="0" baseline="0" noProof="0" dirty="0" smtClean="0">
                <a:ln>
                  <a:noFill/>
                </a:ln>
                <a:solidFill>
                  <a:schemeClr val="bg1"/>
                </a:solidFill>
                <a:effectLst/>
                <a:uLnTx/>
                <a:uFillTx/>
                <a:latin typeface="Roboto Black" panose="02000000000000000000" pitchFamily="2" charset="0"/>
                <a:ea typeface="Roboto Black" panose="02000000000000000000" pitchFamily="2" charset="0"/>
                <a:cs typeface="Open Sans" pitchFamily="34" charset="0"/>
              </a:rPr>
              <a:t>A T M</a:t>
            </a:r>
            <a:endParaRPr kumimoji="0" lang="en-CA" sz="4800" b="1" i="0" u="none" strike="noStrike" kern="1200" cap="none" spc="-200" normalizeH="0" baseline="0" noProof="0" dirty="0">
              <a:ln>
                <a:noFill/>
              </a:ln>
              <a:solidFill>
                <a:schemeClr val="bg1"/>
              </a:solidFill>
              <a:effectLst/>
              <a:uLnTx/>
              <a:uFillTx/>
              <a:latin typeface="Roboto Black" panose="02000000000000000000" pitchFamily="2" charset="0"/>
              <a:ea typeface="Roboto Black" panose="02000000000000000000" pitchFamily="2" charset="0"/>
              <a:cs typeface="Open Sans" pitchFamily="34" charset="0"/>
            </a:endParaRPr>
          </a:p>
        </p:txBody>
      </p:sp>
      <p:sp>
        <p:nvSpPr>
          <p:cNvPr id="5" name="Rectangle 4"/>
          <p:cNvSpPr/>
          <p:nvPr/>
        </p:nvSpPr>
        <p:spPr>
          <a:xfrm>
            <a:off x="5867400" y="4996093"/>
            <a:ext cx="5695949" cy="1323437"/>
          </a:xfrm>
          <a:prstGeom prst="rect">
            <a:avLst/>
          </a:prstGeom>
          <a:solidFill>
            <a:srgbClr val="1F608A"/>
          </a:solidFill>
        </p:spPr>
        <p:txBody>
          <a:bodyPr wrap="square" lIns="91327" tIns="45719" rIns="91327" bIns="45719">
            <a:spAutoFit/>
          </a:bodyPr>
          <a:lstStyle/>
          <a:p>
            <a:pPr lvl="0" algn="ctr" defTabSz="913063">
              <a:defRPr/>
            </a:pPr>
            <a:r>
              <a:rPr lang="id-ID" sz="4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AMATI, TIRU DAN MODIFIKASI</a:t>
            </a:r>
            <a:endParaRPr kumimoji="0" lang="en-US" sz="3600" b="1" i="0" u="none" strike="noStrike" kern="3000" cap="none" spc="31"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370421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7"/>
          <p:cNvSpPr txBox="1">
            <a:spLocks noChangeArrowheads="1"/>
          </p:cNvSpPr>
          <p:nvPr/>
        </p:nvSpPr>
        <p:spPr bwMode="auto">
          <a:xfrm>
            <a:off x="3919167" y="2400258"/>
            <a:ext cx="4057650" cy="615551"/>
          </a:xfrm>
          <a:prstGeom prst="rect">
            <a:avLst/>
          </a:prstGeom>
          <a:noFill/>
          <a:ln w="9525">
            <a:noFill/>
            <a:miter lim="800000"/>
            <a:headEnd/>
            <a:tailEnd/>
          </a:ln>
        </p:spPr>
        <p:txBody>
          <a:bodyPr wrap="square" lIns="60883" tIns="30479" rIns="60883" bIns="30479">
            <a:spAutoFit/>
          </a:bodyPr>
          <a:lstStyle/>
          <a:p>
            <a:pPr algn="ctr" defTabSz="1448816"/>
            <a:r>
              <a:rPr lang="id-ID" sz="3600" b="1" spc="-200" dirty="0" smtClean="0">
                <a:solidFill>
                  <a:schemeClr val="accent2"/>
                </a:solidFill>
                <a:latin typeface="Roboto Black" panose="02000000000000000000" pitchFamily="2" charset="0"/>
                <a:ea typeface="Roboto Black" panose="02000000000000000000" pitchFamily="2" charset="0"/>
                <a:cs typeface="Open Sans" pitchFamily="34" charset="0"/>
              </a:rPr>
              <a:t>FORMAT NASKAH </a:t>
            </a:r>
            <a:endParaRPr lang="en-CA" sz="3600" b="1" spc="-200" dirty="0">
              <a:solidFill>
                <a:schemeClr val="accent2"/>
              </a:solidFill>
              <a:latin typeface="Roboto Black" panose="02000000000000000000" pitchFamily="2" charset="0"/>
              <a:ea typeface="Roboto Black" panose="02000000000000000000" pitchFamily="2" charset="0"/>
              <a:cs typeface="Open Sans" pitchFamily="34" charset="0"/>
            </a:endParaRPr>
          </a:p>
        </p:txBody>
      </p:sp>
      <p:pic>
        <p:nvPicPr>
          <p:cNvPr id="8" name="Picture 7"/>
          <p:cNvPicPr>
            <a:picLocks noChangeAspect="1"/>
          </p:cNvPicPr>
          <p:nvPr/>
        </p:nvPicPr>
        <p:blipFill>
          <a:blip r:embed="rId2"/>
          <a:stretch>
            <a:fillRect/>
          </a:stretch>
        </p:blipFill>
        <p:spPr>
          <a:xfrm>
            <a:off x="115664" y="461519"/>
            <a:ext cx="4016026" cy="5652992"/>
          </a:xfrm>
          <a:prstGeom prst="rect">
            <a:avLst/>
          </a:prstGeom>
        </p:spPr>
      </p:pic>
      <p:pic>
        <p:nvPicPr>
          <p:cNvPr id="2" name="Picture 1"/>
          <p:cNvPicPr>
            <a:picLocks noChangeAspect="1"/>
          </p:cNvPicPr>
          <p:nvPr/>
        </p:nvPicPr>
        <p:blipFill>
          <a:blip r:embed="rId3"/>
          <a:stretch>
            <a:fillRect/>
          </a:stretch>
        </p:blipFill>
        <p:spPr>
          <a:xfrm>
            <a:off x="8104373" y="708687"/>
            <a:ext cx="3853722" cy="5464501"/>
          </a:xfrm>
          <a:prstGeom prst="rect">
            <a:avLst/>
          </a:prstGeom>
        </p:spPr>
      </p:pic>
      <p:sp>
        <p:nvSpPr>
          <p:cNvPr id="9" name="Text Box 7"/>
          <p:cNvSpPr txBox="1">
            <a:spLocks noChangeArrowheads="1"/>
          </p:cNvSpPr>
          <p:nvPr/>
        </p:nvSpPr>
        <p:spPr bwMode="auto">
          <a:xfrm>
            <a:off x="441674" y="6045923"/>
            <a:ext cx="3570304" cy="430885"/>
          </a:xfrm>
          <a:prstGeom prst="rect">
            <a:avLst/>
          </a:prstGeom>
          <a:noFill/>
          <a:ln w="9525">
            <a:noFill/>
            <a:miter lim="800000"/>
            <a:headEnd/>
            <a:tailEnd/>
          </a:ln>
        </p:spPr>
        <p:txBody>
          <a:bodyPr wrap="square" lIns="60883" tIns="30479" rIns="60883" bIns="30479">
            <a:spAutoFit/>
          </a:bodyPr>
          <a:lstStyle/>
          <a:p>
            <a:pPr algn="ctr" defTabSz="1448816"/>
            <a:r>
              <a:rPr lang="id-ID" sz="2400" b="1" spc="-200"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MIN 40 HAL 1 KOLOM </a:t>
            </a:r>
            <a:endParaRPr lang="en-CA" sz="2400" b="1" spc="-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Box 7"/>
          <p:cNvSpPr txBox="1">
            <a:spLocks noChangeArrowheads="1"/>
          </p:cNvSpPr>
          <p:nvPr/>
        </p:nvSpPr>
        <p:spPr bwMode="auto">
          <a:xfrm>
            <a:off x="8126043" y="6173188"/>
            <a:ext cx="3712893" cy="430885"/>
          </a:xfrm>
          <a:prstGeom prst="rect">
            <a:avLst/>
          </a:prstGeom>
          <a:noFill/>
          <a:ln w="9525">
            <a:noFill/>
            <a:miter lim="800000"/>
            <a:headEnd/>
            <a:tailEnd/>
          </a:ln>
        </p:spPr>
        <p:txBody>
          <a:bodyPr wrap="square" lIns="60883" tIns="30479" rIns="60883" bIns="30479">
            <a:spAutoFit/>
          </a:bodyPr>
          <a:lstStyle/>
          <a:p>
            <a:pPr algn="ctr" defTabSz="1448816"/>
            <a:r>
              <a:rPr lang="id-ID" sz="2400" b="1" spc="-200"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MAKS 8 HAL 2 KOLOM</a:t>
            </a:r>
            <a:endParaRPr lang="en-CA" sz="2400" b="1" spc="-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ight Arrow 3"/>
          <p:cNvSpPr/>
          <p:nvPr/>
        </p:nvSpPr>
        <p:spPr>
          <a:xfrm>
            <a:off x="4591049" y="3110054"/>
            <a:ext cx="3053965" cy="17145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 Box 7"/>
          <p:cNvSpPr txBox="1">
            <a:spLocks noChangeArrowheads="1"/>
          </p:cNvSpPr>
          <p:nvPr/>
        </p:nvSpPr>
        <p:spPr bwMode="auto">
          <a:xfrm>
            <a:off x="42811" y="142014"/>
            <a:ext cx="3969167" cy="615551"/>
          </a:xfrm>
          <a:prstGeom prst="rect">
            <a:avLst/>
          </a:prstGeom>
          <a:noFill/>
          <a:ln w="9525">
            <a:noFill/>
            <a:miter lim="800000"/>
            <a:headEnd/>
            <a:tailEnd/>
          </a:ln>
        </p:spPr>
        <p:txBody>
          <a:bodyPr wrap="square" lIns="60883" tIns="30479" rIns="60883" bIns="30479">
            <a:spAutoFit/>
          </a:bodyPr>
          <a:lstStyle/>
          <a:p>
            <a:pPr algn="ctr" defTabSz="1448816"/>
            <a:r>
              <a:rPr lang="id-ID" sz="3600" b="1" spc="-200" dirty="0" smtClean="0">
                <a:solidFill>
                  <a:srgbClr val="002060"/>
                </a:solidFill>
                <a:latin typeface="Roboto Black" panose="02000000000000000000" pitchFamily="2" charset="0"/>
                <a:ea typeface="Roboto Black" panose="02000000000000000000" pitchFamily="2" charset="0"/>
                <a:cs typeface="Open Sans" pitchFamily="34" charset="0"/>
              </a:rPr>
              <a:t>SKRIPSI</a:t>
            </a:r>
            <a:endParaRPr lang="en-CA" sz="3600" b="1" spc="-200" dirty="0">
              <a:solidFill>
                <a:srgbClr val="002060"/>
              </a:solidFill>
              <a:latin typeface="Roboto Black" panose="02000000000000000000" pitchFamily="2" charset="0"/>
              <a:ea typeface="Roboto Black" panose="02000000000000000000" pitchFamily="2" charset="0"/>
              <a:cs typeface="Open Sans" pitchFamily="34" charset="0"/>
            </a:endParaRPr>
          </a:p>
        </p:txBody>
      </p:sp>
      <p:sp>
        <p:nvSpPr>
          <p:cNvPr id="13" name="Text Box 7"/>
          <p:cNvSpPr txBox="1">
            <a:spLocks noChangeArrowheads="1"/>
          </p:cNvSpPr>
          <p:nvPr/>
        </p:nvSpPr>
        <p:spPr bwMode="auto">
          <a:xfrm>
            <a:off x="7976817" y="89861"/>
            <a:ext cx="3969167" cy="615551"/>
          </a:xfrm>
          <a:prstGeom prst="rect">
            <a:avLst/>
          </a:prstGeom>
          <a:noFill/>
          <a:ln w="9525">
            <a:noFill/>
            <a:miter lim="800000"/>
            <a:headEnd/>
            <a:tailEnd/>
          </a:ln>
        </p:spPr>
        <p:txBody>
          <a:bodyPr wrap="square" lIns="60883" tIns="30479" rIns="60883" bIns="30479">
            <a:spAutoFit/>
          </a:bodyPr>
          <a:lstStyle/>
          <a:p>
            <a:pPr algn="ctr" defTabSz="1448816"/>
            <a:r>
              <a:rPr lang="id-ID" sz="3600" b="1" spc="-200" dirty="0" smtClean="0">
                <a:solidFill>
                  <a:srgbClr val="FF0000"/>
                </a:solidFill>
                <a:latin typeface="Roboto Black" panose="02000000000000000000" pitchFamily="2" charset="0"/>
                <a:ea typeface="Roboto Black" panose="02000000000000000000" pitchFamily="2" charset="0"/>
                <a:cs typeface="Open Sans" pitchFamily="34" charset="0"/>
              </a:rPr>
              <a:t>JURNAL ILMIAH</a:t>
            </a:r>
            <a:endParaRPr lang="en-CA" sz="3600" b="1" spc="-200" dirty="0">
              <a:solidFill>
                <a:srgbClr val="FF0000"/>
              </a:solidFill>
              <a:latin typeface="Roboto Black" panose="02000000000000000000" pitchFamily="2" charset="0"/>
              <a:ea typeface="Roboto Black" panose="02000000000000000000" pitchFamily="2" charset="0"/>
              <a:cs typeface="Open Sans" pitchFamily="34" charset="0"/>
            </a:endParaRPr>
          </a:p>
        </p:txBody>
      </p:sp>
    </p:spTree>
    <p:extLst>
      <p:ext uri="{BB962C8B-B14F-4D97-AF65-F5344CB8AC3E}">
        <p14:creationId xmlns:p14="http://schemas.microsoft.com/office/powerpoint/2010/main" val="709279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7"/>
          <p:cNvSpPr txBox="1">
            <a:spLocks noChangeArrowheads="1"/>
          </p:cNvSpPr>
          <p:nvPr/>
        </p:nvSpPr>
        <p:spPr bwMode="auto">
          <a:xfrm>
            <a:off x="3851624" y="343992"/>
            <a:ext cx="4532817" cy="738662"/>
          </a:xfrm>
          <a:prstGeom prst="rect">
            <a:avLst/>
          </a:prstGeom>
          <a:noFill/>
          <a:ln w="9525">
            <a:noFill/>
            <a:miter lim="800000"/>
            <a:headEnd/>
            <a:tailEnd/>
          </a:ln>
        </p:spPr>
        <p:txBody>
          <a:bodyPr wrap="none" lIns="60883" tIns="30479" rIns="60883" bIns="30479">
            <a:spAutoFit/>
          </a:bodyPr>
          <a:lstStyle/>
          <a:p>
            <a:pPr algn="ctr" defTabSz="1448816"/>
            <a:r>
              <a:rPr lang="id-ID" sz="4400" b="1" spc="-200" dirty="0" smtClean="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rPr>
              <a:t>1. JUDUL NASKAH</a:t>
            </a:r>
            <a:endParaRPr lang="en-CA" sz="4400" b="1" spc="-200" dirty="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endParaRPr>
          </a:p>
        </p:txBody>
      </p:sp>
      <p:sp>
        <p:nvSpPr>
          <p:cNvPr id="15" name="Text Box 7"/>
          <p:cNvSpPr txBox="1">
            <a:spLocks noChangeArrowheads="1"/>
          </p:cNvSpPr>
          <p:nvPr/>
        </p:nvSpPr>
        <p:spPr bwMode="auto">
          <a:xfrm>
            <a:off x="755260" y="1060434"/>
            <a:ext cx="10725541" cy="553996"/>
          </a:xfrm>
          <a:prstGeom prst="rect">
            <a:avLst/>
          </a:prstGeom>
          <a:noFill/>
          <a:ln w="9525">
            <a:noFill/>
            <a:miter lim="800000"/>
            <a:headEnd/>
            <a:tailEnd/>
          </a:ln>
        </p:spPr>
        <p:txBody>
          <a:bodyPr wrap="square" lIns="60883" tIns="30479" rIns="60883" bIns="30479" anchor="ctr">
            <a:spAutoFit/>
          </a:bodyPr>
          <a:lstStyle/>
          <a:p>
            <a:pPr algn="ctr" defTabSz="1448816"/>
            <a:r>
              <a:rPr lang="id-ID" sz="3200" i="1"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BOLEH BERBEDA DENGAN SKRIPSI</a:t>
            </a:r>
            <a:endParaRPr lang="en-US" sz="3200"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p:cNvSpPr/>
          <p:nvPr/>
        </p:nvSpPr>
        <p:spPr>
          <a:xfrm>
            <a:off x="399855" y="1677672"/>
            <a:ext cx="11436350" cy="5016758"/>
          </a:xfrm>
          <a:prstGeom prst="rect">
            <a:avLst/>
          </a:prstGeom>
        </p:spPr>
        <p:txBody>
          <a:bodyPr wrap="square">
            <a:spAutoFit/>
          </a:bodyPr>
          <a:lstStyle/>
          <a:p>
            <a:pPr marL="285750" indent="-285750">
              <a:buFont typeface="Arial" panose="020B0604020202020204" pitchFamily="34" charset="0"/>
              <a:buChar char="•"/>
            </a:pPr>
            <a:r>
              <a:rPr lang="en-US" sz="3200" dirty="0" err="1">
                <a:latin typeface="Open Sans" panose="020B0606030504020204" pitchFamily="34" charset="0"/>
                <a:ea typeface="Open Sans" panose="020B0606030504020204" pitchFamily="34" charset="0"/>
                <a:cs typeface="Open Sans" panose="020B0606030504020204" pitchFamily="34" charset="0"/>
              </a:rPr>
              <a:t>Judul</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penelitian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sebaiknya</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singkat</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padat</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dan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mewakili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seluruh</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isi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penelitian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kita</a:t>
            </a:r>
            <a:endParaRPr lang="en-US" sz="32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3200" dirty="0" err="1">
                <a:latin typeface="Open Sans" panose="020B0606030504020204" pitchFamily="34" charset="0"/>
                <a:ea typeface="Open Sans" panose="020B0606030504020204" pitchFamily="34" charset="0"/>
                <a:cs typeface="Open Sans" panose="020B0606030504020204" pitchFamily="34" charset="0"/>
              </a:rPr>
              <a:t>Maksimal</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hanya</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terdiri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dari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a:solidFill>
                  <a:srgbClr val="C00000"/>
                </a:solidFill>
                <a:latin typeface="Open Sans" panose="020B0606030504020204" pitchFamily="34" charset="0"/>
                <a:ea typeface="Open Sans" panose="020B0606030504020204" pitchFamily="34" charset="0"/>
                <a:cs typeface="Open Sans" panose="020B0606030504020204" pitchFamily="34" charset="0"/>
              </a:rPr>
              <a:t>8-12 kata</a:t>
            </a:r>
          </a:p>
          <a:p>
            <a:pPr marL="285750" indent="-285750">
              <a:buFont typeface="Arial" panose="020B0604020202020204" pitchFamily="34" charset="0"/>
              <a:buChar char="•"/>
            </a:pPr>
            <a:r>
              <a:rPr lang="en-US" sz="3200" dirty="0" err="1">
                <a:latin typeface="Open Sans" panose="020B0606030504020204" pitchFamily="34" charset="0"/>
                <a:ea typeface="Open Sans" panose="020B0606030504020204" pitchFamily="34" charset="0"/>
                <a:cs typeface="Open Sans" panose="020B0606030504020204" pitchFamily="34" charset="0"/>
              </a:rPr>
              <a:t>Tidak</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ada</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singkatan</a:t>
            </a:r>
            <a:endParaRPr lang="en-US" sz="32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3200" dirty="0" err="1">
                <a:latin typeface="Open Sans" panose="020B0606030504020204" pitchFamily="34" charset="0"/>
                <a:ea typeface="Open Sans" panose="020B0606030504020204" pitchFamily="34" charset="0"/>
                <a:cs typeface="Open Sans" panose="020B0606030504020204" pitchFamily="34" charset="0"/>
              </a:rPr>
              <a:t>Tidak</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menggunakan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a:solidFill>
                  <a:srgbClr val="C00000"/>
                </a:solidFill>
                <a:latin typeface="Open Sans" panose="020B0606030504020204" pitchFamily="34" charset="0"/>
                <a:ea typeface="Open Sans" panose="020B0606030504020204" pitchFamily="34" charset="0"/>
                <a:cs typeface="Open Sans" panose="020B0606030504020204" pitchFamily="34" charset="0"/>
              </a:rPr>
              <a:t>kata-kata redundant </a:t>
            </a:r>
            <a:r>
              <a:rPr lang="en-US" sz="3200" dirty="0">
                <a:latin typeface="Open Sans" panose="020B0606030504020204" pitchFamily="34" charset="0"/>
                <a:ea typeface="Open Sans" panose="020B0606030504020204" pitchFamily="34" charset="0"/>
                <a:cs typeface="Open Sans" panose="020B0606030504020204" pitchFamily="34" charset="0"/>
              </a:rPr>
              <a:t>(</a:t>
            </a:r>
            <a:r>
              <a:rPr lang="en-US" sz="3200" i="1" dirty="0">
                <a:latin typeface="Open Sans" panose="020B0606030504020204" pitchFamily="34" charset="0"/>
                <a:ea typeface="Open Sans" panose="020B0606030504020204" pitchFamily="34" charset="0"/>
                <a:cs typeface="Open Sans" panose="020B0606030504020204" pitchFamily="34" charset="0"/>
              </a:rPr>
              <a:t>study on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i="1" dirty="0">
                <a:latin typeface="Open Sans" panose="020B0606030504020204" pitchFamily="34" charset="0"/>
                <a:ea typeface="Open Sans" panose="020B0606030504020204" pitchFamily="34" charset="0"/>
                <a:cs typeface="Open Sans" panose="020B0606030504020204" pitchFamily="34" charset="0"/>
              </a:rPr>
              <a:t>research on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dsb</a:t>
            </a:r>
            <a:r>
              <a:rPr lang="en-US" sz="3200" dirty="0" smtClean="0">
                <a:latin typeface="Open Sans" panose="020B0606030504020204" pitchFamily="34" charset="0"/>
                <a:ea typeface="Open Sans" panose="020B0606030504020204" pitchFamily="34" charset="0"/>
                <a:cs typeface="Open Sans" panose="020B0606030504020204" pitchFamily="34" charset="0"/>
              </a:rPr>
              <a:t>)</a:t>
            </a:r>
            <a:endParaRPr lang="id-ID" sz="3200" dirty="0" smtClean="0">
              <a:latin typeface="Open Sans" panose="020B0606030504020204" pitchFamily="34" charset="0"/>
              <a:ea typeface="Open Sans" panose="020B0606030504020204" pitchFamily="34" charset="0"/>
              <a:cs typeface="Open Sans" panose="020B0606030504020204" pitchFamily="34" charset="0"/>
            </a:endParaRPr>
          </a:p>
          <a:p>
            <a:pPr marL="271463" indent="-271463">
              <a:buFont typeface="Arial" panose="020B0604020202020204" pitchFamily="34" charset="0"/>
              <a:buChar char="•"/>
            </a:pPr>
            <a:r>
              <a:rPr lang="en-US" sz="3200" dirty="0" err="1"/>
              <a:t>Judul</a:t>
            </a:r>
            <a:r>
              <a:rPr lang="en-US" sz="3200" dirty="0"/>
              <a:t> </a:t>
            </a:r>
            <a:r>
              <a:rPr lang="id-ID" sz="3200" dirty="0"/>
              <a:t>Naskah</a:t>
            </a:r>
            <a:r>
              <a:rPr lang="en-US" sz="3200" dirty="0"/>
              <a:t> </a:t>
            </a:r>
            <a:r>
              <a:rPr lang="id-ID" sz="3200" dirty="0" smtClean="0"/>
              <a:t>wajib memperlihatkan </a:t>
            </a:r>
            <a:r>
              <a:rPr lang="en-US" sz="3200" dirty="0"/>
              <a:t>:</a:t>
            </a:r>
          </a:p>
          <a:p>
            <a:pPr marL="976312" lvl="1" indent="-514350">
              <a:buFont typeface="+mj-lt"/>
              <a:buAutoNum type="arabicPeriod"/>
            </a:pPr>
            <a:r>
              <a:rPr lang="id-ID" sz="3200" dirty="0">
                <a:solidFill>
                  <a:srgbClr val="C00000"/>
                </a:solidFill>
              </a:rPr>
              <a:t>Met</a:t>
            </a:r>
            <a:r>
              <a:rPr lang="en-US" sz="3200" dirty="0">
                <a:solidFill>
                  <a:srgbClr val="C00000"/>
                </a:solidFill>
              </a:rPr>
              <a:t>ode yang </a:t>
            </a:r>
            <a:r>
              <a:rPr lang="en-US" sz="3200" dirty="0" err="1">
                <a:solidFill>
                  <a:srgbClr val="C00000"/>
                </a:solidFill>
              </a:rPr>
              <a:t>Diusulkan</a:t>
            </a:r>
            <a:endParaRPr lang="en-US" sz="3200" dirty="0"/>
          </a:p>
          <a:p>
            <a:pPr marL="976312" lvl="1" indent="-514350">
              <a:buFont typeface="+mj-lt"/>
              <a:buAutoNum type="arabicPeriod"/>
            </a:pPr>
            <a:r>
              <a:rPr lang="en-US" sz="3200" dirty="0" err="1">
                <a:solidFill>
                  <a:srgbClr val="0070C0"/>
                </a:solidFill>
              </a:rPr>
              <a:t>Tujuan</a:t>
            </a:r>
            <a:r>
              <a:rPr lang="en-US" sz="3200" dirty="0">
                <a:solidFill>
                  <a:srgbClr val="0070C0"/>
                </a:solidFill>
              </a:rPr>
              <a:t> </a:t>
            </a:r>
            <a:r>
              <a:rPr lang="id-ID" sz="3200" dirty="0">
                <a:solidFill>
                  <a:srgbClr val="0070C0"/>
                </a:solidFill>
              </a:rPr>
              <a:t>P</a:t>
            </a:r>
            <a:r>
              <a:rPr lang="en-US" sz="3200" dirty="0" err="1">
                <a:solidFill>
                  <a:srgbClr val="0070C0"/>
                </a:solidFill>
              </a:rPr>
              <a:t>enelitan</a:t>
            </a:r>
            <a:endParaRPr lang="en-US" sz="3200" dirty="0">
              <a:solidFill>
                <a:srgbClr val="0070C0"/>
              </a:solidFill>
            </a:endParaRPr>
          </a:p>
          <a:p>
            <a:pPr marL="976312" lvl="1" indent="-514350">
              <a:buFont typeface="+mj-lt"/>
              <a:buAutoNum type="arabicPeriod"/>
            </a:pPr>
            <a:r>
              <a:rPr lang="en-US" sz="3200" dirty="0" err="1">
                <a:solidFill>
                  <a:srgbClr val="00B050"/>
                </a:solidFill>
              </a:rPr>
              <a:t>Obyek</a:t>
            </a:r>
            <a:r>
              <a:rPr lang="en-US" sz="3200" dirty="0">
                <a:solidFill>
                  <a:srgbClr val="00B050"/>
                </a:solidFill>
              </a:rPr>
              <a:t> </a:t>
            </a:r>
            <a:r>
              <a:rPr lang="en-US" sz="3200" dirty="0" err="1" smtClean="0">
                <a:solidFill>
                  <a:srgbClr val="00B050"/>
                </a:solidFill>
              </a:rPr>
              <a:t>Penelitian</a:t>
            </a:r>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8623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id-ID" sz="2800" dirty="0" smtClean="0"/>
              <a:t>Pertemuan 1</a:t>
            </a:r>
            <a:endParaRPr lang="id-ID" sz="2800" dirty="0"/>
          </a:p>
        </p:txBody>
      </p:sp>
      <p:sp>
        <p:nvSpPr>
          <p:cNvPr id="6" name="Subtitle 4"/>
          <p:cNvSpPr>
            <a:spLocks noGrp="1"/>
          </p:cNvSpPr>
          <p:nvPr>
            <p:ph type="title"/>
          </p:nvPr>
        </p:nvSpPr>
        <p:spPr/>
        <p:txBody>
          <a:bodyPr/>
          <a:lstStyle/>
          <a:p>
            <a:r>
              <a:rPr lang="id-ID" b="1" dirty="0" smtClean="0">
                <a:solidFill>
                  <a:schemeClr val="tx1"/>
                </a:solidFill>
                <a:latin typeface="+mj-lt"/>
              </a:rPr>
              <a:t>Jenis jenis publikasi penelitian</a:t>
            </a:r>
            <a:endParaRPr lang="id-ID" b="1" dirty="0">
              <a:solidFill>
                <a:schemeClr val="tx1"/>
              </a:solidFill>
              <a:latin typeface="+mj-lt"/>
            </a:endParaRPr>
          </a:p>
        </p:txBody>
      </p:sp>
    </p:spTree>
    <p:extLst>
      <p:ext uri="{BB962C8B-B14F-4D97-AF65-F5344CB8AC3E}">
        <p14:creationId xmlns:p14="http://schemas.microsoft.com/office/powerpoint/2010/main" val="29123317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2" y="186405"/>
            <a:ext cx="11304587" cy="1325563"/>
          </a:xfrm>
        </p:spPr>
        <p:txBody>
          <a:bodyPr/>
          <a:lstStyle/>
          <a:p>
            <a:pPr algn="ctr"/>
            <a:r>
              <a:rPr lang="en-US" b="1" dirty="0" err="1" smtClean="0">
                <a:latin typeface="Open Sans" panose="020B0606030504020204" pitchFamily="34" charset="0"/>
                <a:ea typeface="Open Sans" panose="020B0606030504020204" pitchFamily="34" charset="0"/>
                <a:cs typeface="Open Sans" panose="020B0606030504020204" pitchFamily="34" charset="0"/>
              </a:rPr>
              <a:t>Contoh</a:t>
            </a:r>
            <a:r>
              <a:rPr lang="en-US" b="1" dirty="0" smtClean="0">
                <a:latin typeface="Open Sans" panose="020B0606030504020204" pitchFamily="34" charset="0"/>
                <a:ea typeface="Open Sans" panose="020B0606030504020204" pitchFamily="34" charset="0"/>
                <a:cs typeface="Open Sans" panose="020B0606030504020204" pitchFamily="34" charset="0"/>
              </a:rPr>
              <a:t> </a:t>
            </a:r>
            <a:r>
              <a:rPr lang="id-ID" b="1" dirty="0" smtClean="0">
                <a:latin typeface="Open Sans" panose="020B0606030504020204" pitchFamily="34" charset="0"/>
                <a:ea typeface="Open Sans" panose="020B0606030504020204" pitchFamily="34" charset="0"/>
                <a:cs typeface="Open Sans" panose="020B0606030504020204" pitchFamily="34" charset="0"/>
              </a:rPr>
              <a:t>Judul</a:t>
            </a:r>
            <a:endParaRPr lang="id-ID" b="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p:cNvSpPr>
            <a:spLocks noGrp="1"/>
          </p:cNvSpPr>
          <p:nvPr>
            <p:ph idx="1"/>
          </p:nvPr>
        </p:nvSpPr>
        <p:spPr>
          <a:xfrm>
            <a:off x="92869" y="1778668"/>
            <a:ext cx="11965781" cy="4307807"/>
          </a:xfrm>
        </p:spPr>
        <p:txBody>
          <a:bodyPr>
            <a:noAutofit/>
          </a:bodyPr>
          <a:lstStyle/>
          <a:p>
            <a:pPr algn="ctr">
              <a:buNone/>
            </a:pPr>
            <a:r>
              <a:rPr lang="en-US" sz="3200" b="1"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Metode</a:t>
            </a: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id-ID" sz="3200" b="1" dirty="0">
                <a:latin typeface="Open Sans" panose="020B0606030504020204" pitchFamily="34" charset="0"/>
                <a:ea typeface="Open Sans" panose="020B0606030504020204" pitchFamily="34" charset="0"/>
                <a:cs typeface="Open Sans" panose="020B0606030504020204" pitchFamily="34" charset="0"/>
              </a:rPr>
              <a:t>                 </a:t>
            </a:r>
            <a:r>
              <a:rPr lang="id-ID"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Tujuan</a:t>
            </a:r>
            <a:r>
              <a:rPr lang="id-ID" sz="3200" b="1" dirty="0">
                <a:latin typeface="Open Sans" panose="020B0606030504020204" pitchFamily="34" charset="0"/>
                <a:ea typeface="Open Sans" panose="020B0606030504020204" pitchFamily="34" charset="0"/>
                <a:cs typeface="Open Sans" panose="020B0606030504020204" pitchFamily="34" charset="0"/>
              </a:rPr>
              <a:t>  </a:t>
            </a:r>
            <a:r>
              <a:rPr lang="en-US" sz="3200" b="1" dirty="0">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Obyek</a:t>
            </a:r>
            <a:endParaRPr lang="id-ID" sz="3200" b="1"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a:p>
            <a:pPr>
              <a:buNone/>
            </a:pPr>
            <a:endParaRPr lang="en-US" sz="16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r>
              <a:rPr lang="en-US" sz="3200" dirty="0" err="1" smtClean="0">
                <a:latin typeface="Open Sans" panose="020B0606030504020204" pitchFamily="34" charset="0"/>
                <a:ea typeface="Open Sans" panose="020B0606030504020204" pitchFamily="34" charset="0"/>
                <a:cs typeface="Open Sans" panose="020B0606030504020204" pitchFamily="34" charset="0"/>
              </a:rPr>
              <a:t>Penerapan</a:t>
            </a:r>
            <a:r>
              <a:rPr lang="en-US" sz="3200" dirty="0" smtClean="0">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Algoritma</a:t>
            </a:r>
            <a:r>
              <a:rPr lang="en-US" sz="3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Semut</a:t>
            </a:r>
            <a:r>
              <a:rPr lang="en-US" sz="3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untuk</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Pemilihan</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Arsitektur</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Jaringan</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pada</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Neural Network</a:t>
            </a:r>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untuk</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Pengujian</a:t>
            </a:r>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id-ID"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Software Metode </a:t>
            </a:r>
            <a:r>
              <a:rPr lang="en-US" sz="32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Blackbox</a:t>
            </a:r>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p>
          <a:p>
            <a:r>
              <a:rPr lang="en-US" sz="3200" dirty="0" err="1">
                <a:latin typeface="Open Sans" panose="020B0606030504020204" pitchFamily="34" charset="0"/>
                <a:ea typeface="Open Sans" panose="020B0606030504020204" pitchFamily="34" charset="0"/>
                <a:cs typeface="Open Sans" panose="020B0606030504020204" pitchFamily="34" charset="0"/>
              </a:rPr>
              <a:t>Penerapan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Algoritma</a:t>
            </a:r>
            <a:r>
              <a:rPr lang="en-US" sz="3200" dirty="0">
                <a:solidFill>
                  <a:srgbClr val="C00000"/>
                </a:solidFill>
                <a:latin typeface="Open Sans" panose="020B0606030504020204" pitchFamily="34" charset="0"/>
                <a:ea typeface="Open Sans" panose="020B0606030504020204" pitchFamily="34" charset="0"/>
                <a:cs typeface="Open Sans" panose="020B0606030504020204" pitchFamily="34" charset="0"/>
              </a:rPr>
              <a:t> A* </a:t>
            </a:r>
            <a:r>
              <a:rPr lang="id-ID" sz="3200" dirty="0">
                <a:solidFill>
                  <a:srgbClr val="C00000"/>
                </a:solidFill>
                <a:latin typeface="Open Sans" panose="020B0606030504020204" pitchFamily="34" charset="0"/>
                <a:ea typeface="Open Sans" panose="020B0606030504020204" pitchFamily="34" charset="0"/>
                <a:cs typeface="Open Sans" panose="020B0606030504020204" pitchFamily="34" charset="0"/>
              </a:rPr>
              <a:t>yang Diperbaiki </a:t>
            </a:r>
            <a:r>
              <a:rPr lang="en-US" sz="3200" dirty="0" err="1">
                <a:latin typeface="Open Sans" panose="020B0606030504020204" pitchFamily="34" charset="0"/>
                <a:ea typeface="Open Sans" panose="020B0606030504020204" pitchFamily="34" charset="0"/>
                <a:cs typeface="Open Sans" panose="020B0606030504020204" pitchFamily="34" charset="0"/>
              </a:rPr>
              <a:t>untuk</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Pencarian</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Tempat</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Parkir</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Kosong</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a:latin typeface="Open Sans" panose="020B0606030504020204" pitchFamily="34" charset="0"/>
                <a:ea typeface="Open Sans" panose="020B0606030504020204" pitchFamily="34" charset="0"/>
                <a:cs typeface="Open Sans" panose="020B0606030504020204" pitchFamily="34" charset="0"/>
              </a:rPr>
              <a:t>di </a:t>
            </a:r>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Mal </a:t>
            </a:r>
            <a:r>
              <a:rPr lang="en-US" sz="32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dan</a:t>
            </a:r>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Supermaket</a:t>
            </a:r>
            <a:endParaRPr lang="id-ID" sz="3200"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a:p>
            <a:r>
              <a:rPr lang="en-US" sz="3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Penggabungan</a:t>
            </a:r>
            <a:r>
              <a:rPr lang="en-US" sz="3200" dirty="0">
                <a:solidFill>
                  <a:srgbClr val="C00000"/>
                </a:solidFill>
                <a:latin typeface="Open Sans" panose="020B0606030504020204" pitchFamily="34" charset="0"/>
                <a:ea typeface="Open Sans" panose="020B0606030504020204" pitchFamily="34" charset="0"/>
                <a:cs typeface="Open Sans" panose="020B0606030504020204" pitchFamily="34" charset="0"/>
              </a:rPr>
              <a:t> Forward Selection </a:t>
            </a:r>
            <a:r>
              <a:rPr lang="en-US" sz="3200" dirty="0" err="1">
                <a:solidFill>
                  <a:srgbClr val="C00000"/>
                </a:solidFill>
                <a:latin typeface="Open Sans" panose="020B0606030504020204" pitchFamily="34" charset="0"/>
                <a:ea typeface="Open Sans" panose="020B0606030504020204" pitchFamily="34" charset="0"/>
                <a:cs typeface="Open Sans" panose="020B0606030504020204" pitchFamily="34" charset="0"/>
              </a:rPr>
              <a:t>dan</a:t>
            </a:r>
            <a:r>
              <a:rPr lang="en-US" sz="3200" dirty="0">
                <a:solidFill>
                  <a:srgbClr val="C00000"/>
                </a:solidFill>
                <a:latin typeface="Open Sans" panose="020B0606030504020204" pitchFamily="34" charset="0"/>
                <a:ea typeface="Open Sans" panose="020B0606030504020204" pitchFamily="34" charset="0"/>
                <a:cs typeface="Open Sans" panose="020B0606030504020204" pitchFamily="34" charset="0"/>
              </a:rPr>
              <a:t> Backward Elimination </a:t>
            </a:r>
            <a:r>
              <a:rPr lang="en-US" sz="3200" dirty="0" err="1">
                <a:latin typeface="Open Sans" panose="020B0606030504020204" pitchFamily="34" charset="0"/>
                <a:ea typeface="Open Sans" panose="020B0606030504020204" pitchFamily="34" charset="0"/>
                <a:cs typeface="Open Sans" panose="020B0606030504020204" pitchFamily="34" charset="0"/>
              </a:rPr>
              <a:t>untuk</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Pemilihan</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70C0"/>
                </a:solidFill>
                <a:latin typeface="Open Sans" panose="020B0606030504020204" pitchFamily="34" charset="0"/>
                <a:ea typeface="Open Sans" panose="020B0606030504020204" pitchFamily="34" charset="0"/>
                <a:cs typeface="Open Sans" panose="020B0606030504020204" pitchFamily="34" charset="0"/>
              </a:rPr>
              <a:t>Fitur</a:t>
            </a:r>
            <a:r>
              <a:rPr lang="en-US" sz="32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pada</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Prediksi</a:t>
            </a:r>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00B050"/>
                </a:solidFill>
                <a:latin typeface="Open Sans" panose="020B0606030504020204" pitchFamily="34" charset="0"/>
                <a:ea typeface="Open Sans" panose="020B0606030504020204" pitchFamily="34" charset="0"/>
                <a:cs typeface="Open Sans" panose="020B0606030504020204" pitchFamily="34" charset="0"/>
              </a:rPr>
              <a:t>Mahasiswa</a:t>
            </a:r>
            <a:r>
              <a:rPr lang="en-US" sz="3200" dirty="0">
                <a:solidFill>
                  <a:srgbClr val="00B050"/>
                </a:solidFill>
                <a:latin typeface="Open Sans" panose="020B0606030504020204" pitchFamily="34" charset="0"/>
                <a:ea typeface="Open Sans" panose="020B0606030504020204" pitchFamily="34" charset="0"/>
                <a:cs typeface="Open Sans" panose="020B0606030504020204" pitchFamily="34" charset="0"/>
              </a:rPr>
              <a:t> DO </a:t>
            </a:r>
            <a:r>
              <a:rPr lang="en-US" sz="3200" dirty="0" err="1">
                <a:latin typeface="Open Sans" panose="020B0606030504020204" pitchFamily="34" charset="0"/>
                <a:ea typeface="Open Sans" panose="020B0606030504020204" pitchFamily="34" charset="0"/>
                <a:cs typeface="Open Sans" panose="020B0606030504020204" pitchFamily="34" charset="0"/>
              </a:rPr>
              <a:t>dengan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menggunakan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Algoritma</a:t>
            </a:r>
            <a:r>
              <a:rPr lang="en-US" sz="3200" dirty="0">
                <a:latin typeface="Open Sans" panose="020B0606030504020204" pitchFamily="34" charset="0"/>
                <a:ea typeface="Open Sans" panose="020B0606030504020204" pitchFamily="34" charset="0"/>
                <a:cs typeface="Open Sans" panose="020B0606030504020204" pitchFamily="34" charset="0"/>
              </a:rPr>
              <a:t> C4.5</a:t>
            </a:r>
          </a:p>
        </p:txBody>
      </p:sp>
    </p:spTree>
    <p:extLst>
      <p:ext uri="{BB962C8B-B14F-4D97-AF65-F5344CB8AC3E}">
        <p14:creationId xmlns:p14="http://schemas.microsoft.com/office/powerpoint/2010/main" val="244892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7"/>
          <p:cNvSpPr txBox="1">
            <a:spLocks noChangeArrowheads="1"/>
          </p:cNvSpPr>
          <p:nvPr/>
        </p:nvSpPr>
        <p:spPr bwMode="auto">
          <a:xfrm>
            <a:off x="4132149" y="343992"/>
            <a:ext cx="3971766" cy="738662"/>
          </a:xfrm>
          <a:prstGeom prst="rect">
            <a:avLst/>
          </a:prstGeom>
          <a:noFill/>
          <a:ln w="9525">
            <a:noFill/>
            <a:miter lim="800000"/>
            <a:headEnd/>
            <a:tailEnd/>
          </a:ln>
        </p:spPr>
        <p:txBody>
          <a:bodyPr wrap="none" lIns="60883" tIns="30479" rIns="60883" bIns="30479">
            <a:spAutoFit/>
          </a:bodyPr>
          <a:lstStyle/>
          <a:p>
            <a:pPr algn="ctr" defTabSz="1448816"/>
            <a:r>
              <a:rPr lang="id-ID" sz="4400" b="1" spc="-200" dirty="0" smtClean="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rPr>
              <a:t>JUDUL NASKAH</a:t>
            </a:r>
            <a:endParaRPr lang="en-CA" sz="4400" b="1" spc="-200" dirty="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endParaRPr>
          </a:p>
        </p:txBody>
      </p:sp>
      <p:sp>
        <p:nvSpPr>
          <p:cNvPr id="15" name="Text Box 7"/>
          <p:cNvSpPr txBox="1">
            <a:spLocks noChangeArrowheads="1"/>
          </p:cNvSpPr>
          <p:nvPr/>
        </p:nvSpPr>
        <p:spPr bwMode="auto">
          <a:xfrm>
            <a:off x="755260" y="1091212"/>
            <a:ext cx="10725541" cy="492440"/>
          </a:xfrm>
          <a:prstGeom prst="rect">
            <a:avLst/>
          </a:prstGeom>
          <a:noFill/>
          <a:ln w="9525">
            <a:noFill/>
            <a:miter lim="800000"/>
            <a:headEnd/>
            <a:tailEnd/>
          </a:ln>
        </p:spPr>
        <p:txBody>
          <a:bodyPr wrap="square" lIns="60883" tIns="30479" rIns="60883" bIns="30479" anchor="ctr">
            <a:spAutoFit/>
          </a:bodyPr>
          <a:lstStyle/>
          <a:p>
            <a:pPr algn="ctr" defTabSz="1448816"/>
            <a:r>
              <a:rPr lang="id-ID" sz="2800" i="1"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BOLEH BERBEDA DENGAN SKRIPSI</a:t>
            </a:r>
            <a:endParaRPr lang="en-US" sz="2800"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p:cNvSpPr txBox="1"/>
          <p:nvPr/>
        </p:nvSpPr>
        <p:spPr>
          <a:xfrm>
            <a:off x="4633314" y="1723461"/>
            <a:ext cx="7450136" cy="3539430"/>
          </a:xfrm>
          <a:prstGeom prst="rect">
            <a:avLst/>
          </a:prstGeom>
          <a:noFill/>
        </p:spPr>
        <p:txBody>
          <a:bodyPr wrap="square" rtlCol="0">
            <a:spAutoFit/>
          </a:bodyPr>
          <a:lstStyle/>
          <a:p>
            <a:pPr algn="ctr"/>
            <a:r>
              <a:rPr lang="id-ID" sz="3200" b="1" dirty="0" smtClean="0">
                <a:latin typeface="Times New Roman" panose="02020603050405020304" pitchFamily="18" charset="0"/>
                <a:cs typeface="Times New Roman" panose="02020603050405020304" pitchFamily="18" charset="0"/>
              </a:rPr>
              <a:t>PENERAPAN </a:t>
            </a:r>
            <a:r>
              <a:rPr lang="id-ID" sz="3200" b="1" dirty="0" smtClean="0">
                <a:solidFill>
                  <a:srgbClr val="FF0000"/>
                </a:solidFill>
                <a:latin typeface="Times New Roman" panose="02020603050405020304" pitchFamily="18" charset="0"/>
                <a:cs typeface="Times New Roman" panose="02020603050405020304" pitchFamily="18" charset="0"/>
              </a:rPr>
              <a:t>METODE </a:t>
            </a:r>
            <a:r>
              <a:rPr lang="en-US" sz="3200" b="1" i="1" dirty="0" smtClean="0">
                <a:solidFill>
                  <a:srgbClr val="FF0000"/>
                </a:solidFill>
                <a:latin typeface="Times New Roman" panose="02020603050405020304" pitchFamily="18" charset="0"/>
                <a:cs typeface="Times New Roman" panose="02020603050405020304" pitchFamily="18" charset="0"/>
              </a:rPr>
              <a:t>AN</a:t>
            </a:r>
            <a:r>
              <a:rPr lang="id-ID" sz="3200" b="1" i="1" dirty="0" smtClean="0">
                <a:solidFill>
                  <a:srgbClr val="FF0000"/>
                </a:solidFill>
                <a:latin typeface="Times New Roman" panose="02020603050405020304" pitchFamily="18" charset="0"/>
                <a:cs typeface="Times New Roman" panose="02020603050405020304" pitchFamily="18" charset="0"/>
              </a:rPr>
              <a:t>ALYTICAL HIERARCHY PROCESS</a:t>
            </a:r>
            <a:r>
              <a:rPr lang="id-ID" sz="3200" b="1" dirty="0" smtClean="0">
                <a:solidFill>
                  <a:srgbClr val="FF0000"/>
                </a:solidFill>
                <a:latin typeface="Times New Roman" panose="02020603050405020304" pitchFamily="18" charset="0"/>
                <a:cs typeface="Times New Roman" panose="02020603050405020304" pitchFamily="18" charset="0"/>
              </a:rPr>
              <a:t> DAN </a:t>
            </a:r>
            <a:r>
              <a:rPr lang="id-ID" sz="3200" b="1" i="1" dirty="0" smtClean="0">
                <a:solidFill>
                  <a:srgbClr val="FF0000"/>
                </a:solidFill>
                <a:latin typeface="Times New Roman" panose="02020603050405020304" pitchFamily="18" charset="0"/>
                <a:cs typeface="Times New Roman" panose="02020603050405020304" pitchFamily="18" charset="0"/>
              </a:rPr>
              <a:t>SIMPLE ADDITIVE WEIGHTING </a:t>
            </a:r>
            <a:r>
              <a:rPr lang="id-ID" sz="3200" b="1" i="1" dirty="0" smtClean="0">
                <a:latin typeface="Times New Roman" panose="02020603050405020304" pitchFamily="18" charset="0"/>
                <a:cs typeface="Times New Roman" panose="02020603050405020304" pitchFamily="18" charset="0"/>
              </a:rPr>
              <a:t>UNTUK</a:t>
            </a:r>
            <a:r>
              <a:rPr lang="id-ID" sz="3200" b="1" i="1" dirty="0" smtClean="0">
                <a:solidFill>
                  <a:srgbClr val="0070C0"/>
                </a:solidFill>
                <a:latin typeface="Times New Roman" panose="02020603050405020304" pitchFamily="18" charset="0"/>
                <a:cs typeface="Times New Roman" panose="02020603050405020304" pitchFamily="18" charset="0"/>
              </a:rPr>
              <a:t> </a:t>
            </a:r>
            <a:r>
              <a:rPr lang="id-ID" sz="3200" b="1" dirty="0" smtClean="0">
                <a:solidFill>
                  <a:srgbClr val="0070C0"/>
                </a:solidFill>
                <a:latin typeface="Times New Roman" panose="02020603050405020304" pitchFamily="18" charset="0"/>
                <a:cs typeface="Times New Roman" panose="02020603050405020304" pitchFamily="18" charset="0"/>
              </a:rPr>
              <a:t>PEMILIHAN DOSEN TERBAIK</a:t>
            </a:r>
            <a:r>
              <a:rPr lang="id-ID" sz="3200" b="1" dirty="0" smtClean="0">
                <a:solidFill>
                  <a:srgbClr val="00B050"/>
                </a:solidFill>
                <a:latin typeface="Times New Roman" panose="02020603050405020304" pitchFamily="18" charset="0"/>
                <a:cs typeface="Times New Roman" panose="02020603050405020304" pitchFamily="18" charset="0"/>
              </a:rPr>
              <a:t> </a:t>
            </a:r>
            <a:r>
              <a:rPr lang="id-ID" sz="3200" b="1" dirty="0" smtClean="0">
                <a:latin typeface="Times New Roman" panose="02020603050405020304" pitchFamily="18" charset="0"/>
                <a:cs typeface="Times New Roman" panose="02020603050405020304" pitchFamily="18" charset="0"/>
              </a:rPr>
              <a:t>PADA</a:t>
            </a:r>
            <a:r>
              <a:rPr lang="id-ID" sz="3200" b="1" dirty="0" smtClean="0">
                <a:solidFill>
                  <a:srgbClr val="00B050"/>
                </a:solidFill>
                <a:latin typeface="Times New Roman" panose="02020603050405020304" pitchFamily="18" charset="0"/>
                <a:cs typeface="Times New Roman" panose="02020603050405020304" pitchFamily="18" charset="0"/>
              </a:rPr>
              <a:t> STMIK DHARMA PUTRA TANGERANG</a:t>
            </a:r>
            <a:endParaRPr lang="id-ID" sz="3200" dirty="0" smtClean="0">
              <a:solidFill>
                <a:srgbClr val="00B050"/>
              </a:solidFill>
              <a:latin typeface="Times New Roman" panose="02020603050405020304" pitchFamily="18" charset="0"/>
              <a:cs typeface="Times New Roman" panose="02020603050405020304" pitchFamily="18" charset="0"/>
            </a:endParaRPr>
          </a:p>
          <a:p>
            <a:pPr algn="ctr"/>
            <a:endParaRPr lang="id-ID" sz="3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167900" y="1583651"/>
            <a:ext cx="3535542" cy="5239971"/>
          </a:xfrm>
          <a:prstGeom prst="rect">
            <a:avLst/>
          </a:prstGeom>
        </p:spPr>
      </p:pic>
      <p:pic>
        <p:nvPicPr>
          <p:cNvPr id="12" name="Picture 11"/>
          <p:cNvPicPr>
            <a:picLocks noChangeAspect="1"/>
          </p:cNvPicPr>
          <p:nvPr/>
        </p:nvPicPr>
        <p:blipFill rotWithShape="1">
          <a:blip r:embed="rId3"/>
          <a:srcRect b="54543"/>
          <a:stretch/>
        </p:blipFill>
        <p:spPr>
          <a:xfrm>
            <a:off x="5004622" y="5402700"/>
            <a:ext cx="6476179" cy="1166522"/>
          </a:xfrm>
          <a:prstGeom prst="rect">
            <a:avLst/>
          </a:prstGeom>
        </p:spPr>
      </p:pic>
      <p:sp>
        <p:nvSpPr>
          <p:cNvPr id="13" name="Right Arrow 12"/>
          <p:cNvSpPr/>
          <p:nvPr/>
        </p:nvSpPr>
        <p:spPr>
          <a:xfrm>
            <a:off x="3703442" y="1723461"/>
            <a:ext cx="855781" cy="608259"/>
          </a:xfrm>
          <a:prstGeom prst="rightArrow">
            <a:avLst/>
          </a:prstGeom>
          <a:solidFill>
            <a:srgbClr val="002060"/>
          </a:solidFill>
          <a:ln>
            <a:solidFill>
              <a:srgbClr val="1F60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58985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7"/>
          <p:cNvSpPr txBox="1">
            <a:spLocks noChangeArrowheads="1"/>
          </p:cNvSpPr>
          <p:nvPr/>
        </p:nvSpPr>
        <p:spPr bwMode="auto">
          <a:xfrm>
            <a:off x="2263856" y="343992"/>
            <a:ext cx="7708366" cy="738662"/>
          </a:xfrm>
          <a:prstGeom prst="rect">
            <a:avLst/>
          </a:prstGeom>
          <a:noFill/>
          <a:ln w="9525">
            <a:noFill/>
            <a:miter lim="800000"/>
            <a:headEnd/>
            <a:tailEnd/>
          </a:ln>
        </p:spPr>
        <p:txBody>
          <a:bodyPr wrap="none" lIns="60883" tIns="30479" rIns="60883" bIns="30479">
            <a:spAutoFit/>
          </a:bodyPr>
          <a:lstStyle/>
          <a:p>
            <a:pPr algn="ctr" defTabSz="1448816"/>
            <a:r>
              <a:rPr lang="id-ID" sz="4400" b="1" spc="-200" dirty="0" smtClean="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rPr>
              <a:t>2. NAMA PENULIS DAN AFILIASI</a:t>
            </a:r>
            <a:endParaRPr lang="en-CA" sz="4400" b="1" spc="-200" dirty="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endParaRPr>
          </a:p>
        </p:txBody>
      </p:sp>
      <p:sp>
        <p:nvSpPr>
          <p:cNvPr id="15" name="Text Box 7"/>
          <p:cNvSpPr txBox="1">
            <a:spLocks noChangeArrowheads="1"/>
          </p:cNvSpPr>
          <p:nvPr/>
        </p:nvSpPr>
        <p:spPr bwMode="auto">
          <a:xfrm>
            <a:off x="755260" y="1029657"/>
            <a:ext cx="10725541" cy="615551"/>
          </a:xfrm>
          <a:prstGeom prst="rect">
            <a:avLst/>
          </a:prstGeom>
          <a:noFill/>
          <a:ln w="9525">
            <a:noFill/>
            <a:miter lim="800000"/>
            <a:headEnd/>
            <a:tailEnd/>
          </a:ln>
        </p:spPr>
        <p:txBody>
          <a:bodyPr wrap="square" lIns="60883" tIns="30479" rIns="60883" bIns="30479" anchor="ctr">
            <a:spAutoFit/>
          </a:bodyPr>
          <a:lstStyle/>
          <a:p>
            <a:pPr algn="ctr" defTabSz="1448816"/>
            <a:r>
              <a:rPr lang="id-ID" sz="3600" i="1"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TANPA GELAR AKADEMIK/PROFESI</a:t>
            </a:r>
            <a:endParaRPr lang="en-US" sz="3600"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p:cNvPicPr>
            <a:picLocks noChangeAspect="1"/>
          </p:cNvPicPr>
          <p:nvPr/>
        </p:nvPicPr>
        <p:blipFill rotWithShape="1">
          <a:blip r:embed="rId2"/>
          <a:srcRect t="47892"/>
          <a:stretch/>
        </p:blipFill>
        <p:spPr>
          <a:xfrm>
            <a:off x="516438" y="2128838"/>
            <a:ext cx="11203183" cy="1834236"/>
          </a:xfrm>
          <a:prstGeom prst="rect">
            <a:avLst/>
          </a:prstGeom>
        </p:spPr>
      </p:pic>
      <p:sp>
        <p:nvSpPr>
          <p:cNvPr id="4" name="TextBox 3"/>
          <p:cNvSpPr txBox="1"/>
          <p:nvPr/>
        </p:nvSpPr>
        <p:spPr>
          <a:xfrm>
            <a:off x="755260" y="4643148"/>
            <a:ext cx="10288978" cy="1938992"/>
          </a:xfrm>
          <a:prstGeom prst="rect">
            <a:avLst/>
          </a:prstGeom>
          <a:noFill/>
        </p:spPr>
        <p:txBody>
          <a:bodyPr wrap="square" rtlCol="0">
            <a:spAutoFit/>
          </a:bodyPr>
          <a:lstStyle/>
          <a:p>
            <a:pPr algn="ctr"/>
            <a:r>
              <a:rPr lang="id-ID" sz="2400" b="1" dirty="0">
                <a:latin typeface="Times New Roman" panose="02020603050405020304" pitchFamily="18" charset="0"/>
                <a:cs typeface="Times New Roman" panose="02020603050405020304" pitchFamily="18" charset="0"/>
              </a:rPr>
              <a:t>Safirah </a:t>
            </a:r>
            <a:r>
              <a:rPr lang="id-ID" sz="2400" b="1" dirty="0" smtClean="0">
                <a:latin typeface="Times New Roman" panose="02020603050405020304" pitchFamily="18" charset="0"/>
                <a:cs typeface="Times New Roman" panose="02020603050405020304" pitchFamily="18" charset="0"/>
              </a:rPr>
              <a:t>Nuranti</a:t>
            </a:r>
            <a:r>
              <a:rPr lang="id-ID" sz="2400" b="1" baseline="30000" dirty="0" smtClean="0">
                <a:latin typeface="Times New Roman" panose="02020603050405020304" pitchFamily="18" charset="0"/>
                <a:cs typeface="Times New Roman" panose="02020603050405020304" pitchFamily="18" charset="0"/>
              </a:rPr>
              <a:t>1)</a:t>
            </a:r>
            <a:r>
              <a:rPr lang="id-ID" sz="2400" b="1" dirty="0" smtClean="0">
                <a:latin typeface="Times New Roman" panose="02020603050405020304" pitchFamily="18" charset="0"/>
                <a:cs typeface="Times New Roman" panose="02020603050405020304" pitchFamily="18" charset="0"/>
              </a:rPr>
              <a:t>, </a:t>
            </a:r>
            <a:r>
              <a:rPr lang="id-ID" sz="2400" b="1" dirty="0">
                <a:latin typeface="Times New Roman" panose="02020603050405020304" pitchFamily="18" charset="0"/>
                <a:cs typeface="Times New Roman" panose="02020603050405020304" pitchFamily="18" charset="0"/>
              </a:rPr>
              <a:t>Deni </a:t>
            </a:r>
            <a:r>
              <a:rPr lang="id-ID" sz="2400" b="1" dirty="0" smtClean="0">
                <a:latin typeface="Times New Roman" panose="02020603050405020304" pitchFamily="18" charset="0"/>
                <a:cs typeface="Times New Roman" panose="02020603050405020304" pitchFamily="18" charset="0"/>
              </a:rPr>
              <a:t>Mahdiana</a:t>
            </a:r>
            <a:r>
              <a:rPr lang="id-ID" sz="2400" b="1" baseline="30000" dirty="0" smtClean="0">
                <a:latin typeface="Times New Roman" panose="02020603050405020304" pitchFamily="18" charset="0"/>
                <a:cs typeface="Times New Roman" panose="02020603050405020304" pitchFamily="18" charset="0"/>
              </a:rPr>
              <a:t>2)</a:t>
            </a:r>
            <a:endParaRPr lang="id-ID" sz="2400" dirty="0">
              <a:latin typeface="Times New Roman" panose="02020603050405020304" pitchFamily="18" charset="0"/>
              <a:cs typeface="Times New Roman" panose="02020603050405020304" pitchFamily="18" charset="0"/>
            </a:endParaRPr>
          </a:p>
          <a:p>
            <a:pPr algn="ctr"/>
            <a:endParaRPr lang="id-ID" sz="2400" dirty="0" smtClean="0">
              <a:latin typeface="Times New Roman" panose="02020603050405020304" pitchFamily="18" charset="0"/>
              <a:cs typeface="Times New Roman" panose="02020603050405020304" pitchFamily="18" charset="0"/>
            </a:endParaRPr>
          </a:p>
          <a:p>
            <a:pPr algn="ctr"/>
            <a:r>
              <a:rPr lang="en-GB" sz="2400" dirty="0" err="1" smtClean="0">
                <a:latin typeface="Times New Roman" panose="02020603050405020304" pitchFamily="18" charset="0"/>
                <a:cs typeface="Times New Roman" panose="02020603050405020304" pitchFamily="18" charset="0"/>
              </a:rPr>
              <a:t>Sistem</a:t>
            </a:r>
            <a:r>
              <a:rPr lang="en-GB" sz="2400" dirty="0" smtClean="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Informasi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Fakultas</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Teknologi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Informasi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Universitas</a:t>
            </a:r>
            <a:r>
              <a:rPr lang="en-GB" sz="2400" dirty="0">
                <a:latin typeface="Times New Roman" panose="02020603050405020304" pitchFamily="18" charset="0"/>
                <a:cs typeface="Times New Roman" panose="02020603050405020304" pitchFamily="18" charset="0"/>
              </a:rPr>
              <a:t> Budi </a:t>
            </a:r>
            <a:r>
              <a:rPr lang="en-GB" sz="2400" dirty="0" err="1">
                <a:latin typeface="Times New Roman" panose="02020603050405020304" pitchFamily="18" charset="0"/>
                <a:cs typeface="Times New Roman" panose="02020603050405020304" pitchFamily="18" charset="0"/>
              </a:rPr>
              <a:t>Luhur</a:t>
            </a:r>
            <a:endParaRPr lang="id-ID" sz="2400" dirty="0">
              <a:latin typeface="Times New Roman" panose="02020603050405020304" pitchFamily="18" charset="0"/>
              <a:cs typeface="Times New Roman" panose="02020603050405020304" pitchFamily="18" charset="0"/>
            </a:endParaRPr>
          </a:p>
          <a:p>
            <a:pPr algn="ctr"/>
            <a:r>
              <a:rPr lang="id-ID" sz="2400" dirty="0">
                <a:latin typeface="Times New Roman" panose="02020603050405020304" pitchFamily="18" charset="0"/>
                <a:cs typeface="Times New Roman" panose="02020603050405020304" pitchFamily="18" charset="0"/>
              </a:rPr>
              <a:t>Jl. Raya Ciledug, Petukangan Utara, Kebayoran Lama, Jakarta Selatan 12260</a:t>
            </a:r>
          </a:p>
          <a:p>
            <a:pPr algn="ctr"/>
            <a:r>
              <a:rPr lang="de-DE" sz="2400" dirty="0">
                <a:latin typeface="Times New Roman" panose="02020603050405020304" pitchFamily="18" charset="0"/>
                <a:cs typeface="Times New Roman" panose="02020603050405020304" pitchFamily="18" charset="0"/>
              </a:rPr>
              <a:t>E-mail : </a:t>
            </a:r>
            <a:r>
              <a:rPr lang="en-US" sz="2400" dirty="0" err="1">
                <a:latin typeface="Times New Roman" panose="02020603050405020304" pitchFamily="18" charset="0"/>
                <a:cs typeface="Times New Roman" panose="02020603050405020304" pitchFamily="18" charset="0"/>
                <a:hlinkClick r:id="rId3"/>
              </a:rPr>
              <a:t>safirahnuranti</a:t>
            </a:r>
            <a:r>
              <a:rPr lang="id-ID" sz="2400" dirty="0">
                <a:latin typeface="Times New Roman" panose="02020603050405020304" pitchFamily="18" charset="0"/>
                <a:cs typeface="Times New Roman" panose="02020603050405020304" pitchFamily="18" charset="0"/>
                <a:hlinkClick r:id="rId3"/>
              </a:rPr>
              <a:t>@</a:t>
            </a:r>
            <a:r>
              <a:rPr lang="en-US" sz="2400" dirty="0" err="1">
                <a:latin typeface="Times New Roman" panose="02020603050405020304" pitchFamily="18" charset="0"/>
                <a:cs typeface="Times New Roman" panose="02020603050405020304" pitchFamily="18" charset="0"/>
                <a:hlinkClick r:id="rId3"/>
              </a:rPr>
              <a:t>gmail</a:t>
            </a:r>
            <a:r>
              <a:rPr lang="id-ID" sz="2400" dirty="0" smtClean="0">
                <a:latin typeface="Times New Roman" panose="02020603050405020304" pitchFamily="18" charset="0"/>
                <a:cs typeface="Times New Roman" panose="02020603050405020304" pitchFamily="18" charset="0"/>
                <a:hlinkClick r:id="rId3"/>
              </a:rPr>
              <a:t>.com</a:t>
            </a:r>
            <a:r>
              <a:rPr lang="en-US" sz="2400" baseline="30000" dirty="0" smtClean="0">
                <a:latin typeface="Times New Roman" panose="02020603050405020304" pitchFamily="18" charset="0"/>
                <a:cs typeface="Times New Roman" panose="02020603050405020304" pitchFamily="18" charset="0"/>
              </a:rPr>
              <a:t>1</a:t>
            </a:r>
            <a:r>
              <a:rPr lang="en-US" sz="2400" baseline="30000" dirty="0">
                <a:latin typeface="Times New Roman" panose="02020603050405020304" pitchFamily="18" charset="0"/>
                <a:cs typeface="Times New Roman" panose="02020603050405020304" pitchFamily="18" charset="0"/>
              </a:rPr>
              <a:t>)</a:t>
            </a:r>
            <a:r>
              <a:rPr lang="de-DE"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hlinkClick r:id="rId4"/>
              </a:rPr>
              <a:t>deni.mahdiana@budiluhur.ac.id</a:t>
            </a:r>
            <a:r>
              <a:rPr lang="id-ID" sz="2400" dirty="0" smtClean="0">
                <a:latin typeface="Times New Roman" panose="02020603050405020304" pitchFamily="18" charset="0"/>
                <a:cs typeface="Times New Roman" panose="02020603050405020304" pitchFamily="18" charset="0"/>
              </a:rPr>
              <a:t> </a:t>
            </a:r>
            <a:r>
              <a:rPr lang="en-US" sz="2400" baseline="30000" dirty="0" smtClean="0">
                <a:latin typeface="Times New Roman" panose="02020603050405020304" pitchFamily="18" charset="0"/>
                <a:cs typeface="Times New Roman" panose="02020603050405020304" pitchFamily="18" charset="0"/>
              </a:rPr>
              <a:t>2</a:t>
            </a:r>
            <a:r>
              <a:rPr lang="en-US" sz="2400" baseline="30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endParaRPr lang="id-ID" sz="2400" dirty="0" smtClean="0">
              <a:latin typeface="Times New Roman" panose="02020603050405020304" pitchFamily="18" charset="0"/>
              <a:cs typeface="Times New Roman" panose="02020603050405020304" pitchFamily="18" charset="0"/>
            </a:endParaRPr>
          </a:p>
        </p:txBody>
      </p:sp>
      <p:sp>
        <p:nvSpPr>
          <p:cNvPr id="5" name="Down Arrow 4"/>
          <p:cNvSpPr/>
          <p:nvPr/>
        </p:nvSpPr>
        <p:spPr>
          <a:xfrm>
            <a:off x="5629275" y="3963074"/>
            <a:ext cx="600075" cy="666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1391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7"/>
          <p:cNvSpPr txBox="1">
            <a:spLocks noChangeArrowheads="1"/>
          </p:cNvSpPr>
          <p:nvPr/>
        </p:nvSpPr>
        <p:spPr bwMode="auto">
          <a:xfrm>
            <a:off x="4621869" y="343992"/>
            <a:ext cx="2992330" cy="738662"/>
          </a:xfrm>
          <a:prstGeom prst="rect">
            <a:avLst/>
          </a:prstGeom>
          <a:noFill/>
          <a:ln w="9525">
            <a:noFill/>
            <a:miter lim="800000"/>
            <a:headEnd/>
            <a:tailEnd/>
          </a:ln>
        </p:spPr>
        <p:txBody>
          <a:bodyPr wrap="none" lIns="60883" tIns="30479" rIns="60883" bIns="30479">
            <a:spAutoFit/>
          </a:bodyPr>
          <a:lstStyle/>
          <a:p>
            <a:pPr algn="ctr" defTabSz="1448816"/>
            <a:r>
              <a:rPr lang="id-ID" sz="4400" b="1" spc="-200" dirty="0" smtClean="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rPr>
              <a:t>2. ABSTRAK</a:t>
            </a:r>
            <a:endParaRPr lang="en-CA" sz="4400" b="1" spc="-200" dirty="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endParaRPr>
          </a:p>
        </p:txBody>
      </p:sp>
      <p:sp>
        <p:nvSpPr>
          <p:cNvPr id="15" name="Text Box 7"/>
          <p:cNvSpPr txBox="1">
            <a:spLocks noChangeArrowheads="1"/>
          </p:cNvSpPr>
          <p:nvPr/>
        </p:nvSpPr>
        <p:spPr bwMode="auto">
          <a:xfrm>
            <a:off x="399665" y="1480039"/>
            <a:ext cx="11436737" cy="4801312"/>
          </a:xfrm>
          <a:prstGeom prst="rect">
            <a:avLst/>
          </a:prstGeom>
          <a:noFill/>
          <a:ln w="9525">
            <a:noFill/>
            <a:miter lim="800000"/>
            <a:headEnd/>
            <a:tailEnd/>
          </a:ln>
        </p:spPr>
        <p:txBody>
          <a:bodyPr wrap="square" lIns="60883" tIns="30479" rIns="60883" bIns="30479" anchor="ctr">
            <a:spAutoFit/>
          </a:bodyPr>
          <a:lstStyle/>
          <a:p>
            <a:pPr marL="457200" indent="-457200" algn="just">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H</a:t>
            </a:r>
            <a:r>
              <a:rPr lang="id-ID" sz="2800" dirty="0">
                <a:latin typeface="Open Sans" panose="020B0606030504020204" pitchFamily="34" charset="0"/>
                <a:ea typeface="Open Sans" panose="020B0606030504020204" pitchFamily="34" charset="0"/>
                <a:cs typeface="Open Sans" panose="020B0606030504020204" pitchFamily="34" charset="0"/>
              </a:rPr>
              <a:t>arus </a:t>
            </a:r>
            <a:r>
              <a:rPr lang="id-ID" sz="2800" dirty="0">
                <a:solidFill>
                  <a:srgbClr val="C00000"/>
                </a:solidFill>
                <a:latin typeface="Open Sans" panose="020B0606030504020204" pitchFamily="34" charset="0"/>
                <a:ea typeface="Open Sans" panose="020B0606030504020204" pitchFamily="34" charset="0"/>
                <a:cs typeface="Open Sans" panose="020B0606030504020204" pitchFamily="34" charset="0"/>
              </a:rPr>
              <a:t>menggambarkan keseluruhan isi</a:t>
            </a:r>
            <a:r>
              <a:rPr lang="id-ID" sz="2800" dirty="0">
                <a:latin typeface="Open Sans" panose="020B0606030504020204" pitchFamily="34" charset="0"/>
                <a:ea typeface="Open Sans" panose="020B0606030504020204" pitchFamily="34" charset="0"/>
                <a:cs typeface="Open Sans" panose="020B0606030504020204" pitchFamily="34" charset="0"/>
              </a:rPr>
              <a:t> dari tulisan atau </a:t>
            </a:r>
            <a:r>
              <a:rPr lang="en-US" sz="2800" dirty="0" err="1">
                <a:latin typeface="Open Sans" panose="020B0606030504020204" pitchFamily="34" charset="0"/>
                <a:ea typeface="Open Sans" panose="020B0606030504020204" pitchFamily="34" charset="0"/>
                <a:cs typeface="Open Sans" panose="020B0606030504020204" pitchFamily="34" charset="0"/>
              </a:rPr>
              <a:t>penelitian</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id-ID" sz="2800" dirty="0">
                <a:latin typeface="Open Sans" panose="020B0606030504020204" pitchFamily="34" charset="0"/>
                <a:ea typeface="Open Sans" panose="020B0606030504020204" pitchFamily="34" charset="0"/>
                <a:cs typeface="Open Sans" panose="020B0606030504020204" pitchFamily="34" charset="0"/>
              </a:rPr>
              <a:t>yang </a:t>
            </a:r>
            <a:r>
              <a:rPr lang="id-ID" sz="2800" dirty="0" smtClean="0">
                <a:latin typeface="Open Sans" panose="020B0606030504020204" pitchFamily="34" charset="0"/>
                <a:ea typeface="Open Sans" panose="020B0606030504020204" pitchFamily="34" charset="0"/>
                <a:cs typeface="Open Sans" panose="020B0606030504020204" pitchFamily="34" charset="0"/>
              </a:rPr>
              <a:t>dilakukan</a:t>
            </a:r>
            <a:endParaRPr lang="id-ID" sz="2800" dirty="0">
              <a:latin typeface="Open Sans" panose="020B0606030504020204" pitchFamily="34" charset="0"/>
              <a:ea typeface="Open Sans" panose="020B0606030504020204" pitchFamily="34" charset="0"/>
              <a:cs typeface="Open Sans" panose="020B0606030504020204" pitchFamily="34" charset="0"/>
            </a:endParaRPr>
          </a:p>
          <a:p>
            <a:pPr marL="457200" indent="-457200" algn="just">
              <a:buFont typeface="Arial" panose="020B0604020202020204" pitchFamily="34" charset="0"/>
              <a:buChar char="•"/>
            </a:pPr>
            <a:r>
              <a:rPr lang="id-ID" sz="2800" dirty="0">
                <a:latin typeface="Open Sans" panose="020B0606030504020204" pitchFamily="34" charset="0"/>
                <a:ea typeface="Open Sans" panose="020B0606030504020204" pitchFamily="34" charset="0"/>
                <a:cs typeface="Open Sans" panose="020B0606030504020204" pitchFamily="34" charset="0"/>
              </a:rPr>
              <a:t>Abstrak diuraikan dengan </a:t>
            </a:r>
            <a:r>
              <a:rPr lang="id-ID" sz="2800" dirty="0">
                <a:solidFill>
                  <a:srgbClr val="C00000"/>
                </a:solidFill>
                <a:latin typeface="Open Sans" panose="020B0606030504020204" pitchFamily="34" charset="0"/>
                <a:ea typeface="Open Sans" panose="020B0606030504020204" pitchFamily="34" charset="0"/>
                <a:cs typeface="Open Sans" panose="020B0606030504020204" pitchFamily="34" charset="0"/>
              </a:rPr>
              <a:t>bahasa lugas</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id-ID" sz="2800" dirty="0">
                <a:latin typeface="Open Sans" panose="020B0606030504020204" pitchFamily="34" charset="0"/>
                <a:ea typeface="Open Sans" panose="020B0606030504020204" pitchFamily="34" charset="0"/>
                <a:cs typeface="Open Sans" panose="020B0606030504020204" pitchFamily="34" charset="0"/>
              </a:rPr>
              <a:t>langsung ke sasaran</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dan</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harus</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memuat</a:t>
            </a:r>
            <a:r>
              <a:rPr lang="en-US" sz="2800" dirty="0">
                <a:latin typeface="Open Sans" panose="020B0606030504020204" pitchFamily="34" charset="0"/>
                <a:ea typeface="Open Sans" panose="020B0606030504020204" pitchFamily="34" charset="0"/>
                <a:cs typeface="Open Sans" panose="020B0606030504020204" pitchFamily="34" charset="0"/>
              </a:rPr>
              <a:t>:</a:t>
            </a:r>
          </a:p>
          <a:p>
            <a:pPr marL="976312" lvl="1" indent="-514350" algn="just">
              <a:buFont typeface="+mj-lt"/>
              <a:buAutoNum type="arabicPeriod"/>
            </a:pPr>
            <a:r>
              <a:rPr lang="id-ID" sz="2800" dirty="0">
                <a:solidFill>
                  <a:srgbClr val="0070C0"/>
                </a:solidFill>
                <a:latin typeface="Open Sans" panose="020B0606030504020204" pitchFamily="34" charset="0"/>
                <a:ea typeface="Open Sans" panose="020B0606030504020204" pitchFamily="34" charset="0"/>
                <a:cs typeface="Open Sans" panose="020B0606030504020204" pitchFamily="34" charset="0"/>
              </a:rPr>
              <a:t>Masalah </a:t>
            </a:r>
            <a:r>
              <a:rPr lang="id-ID" sz="2800" dirty="0">
                <a:latin typeface="Open Sans" panose="020B0606030504020204" pitchFamily="34" charset="0"/>
                <a:ea typeface="Open Sans" panose="020B0606030504020204" pitchFamily="34" charset="0"/>
                <a:cs typeface="Open Sans" panose="020B0606030504020204" pitchFamily="34" charset="0"/>
              </a:rPr>
              <a:t>penelitian</a:t>
            </a:r>
          </a:p>
          <a:p>
            <a:pPr marL="976312" lvl="1" indent="-514350" algn="just">
              <a:buFont typeface="+mj-lt"/>
              <a:buAutoNum type="arabicPeriod"/>
            </a:pPr>
            <a:r>
              <a:rPr lang="id-ID" sz="2800" dirty="0">
                <a:solidFill>
                  <a:srgbClr val="FF0000"/>
                </a:solidFill>
                <a:latin typeface="Open Sans" panose="020B0606030504020204" pitchFamily="34" charset="0"/>
                <a:ea typeface="Open Sans" panose="020B0606030504020204" pitchFamily="34" charset="0"/>
                <a:cs typeface="Open Sans" panose="020B0606030504020204" pitchFamily="34" charset="0"/>
              </a:rPr>
              <a:t>Metode</a:t>
            </a:r>
            <a:r>
              <a:rPr lang="id-ID" sz="28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id-ID" sz="2800" dirty="0">
                <a:latin typeface="Open Sans" panose="020B0606030504020204" pitchFamily="34" charset="0"/>
                <a:ea typeface="Open Sans" panose="020B0606030504020204" pitchFamily="34" charset="0"/>
                <a:cs typeface="Open Sans" panose="020B0606030504020204" pitchFamily="34" charset="0"/>
              </a:rPr>
              <a:t>(plus pengembangan/perbaikan) yang kita gunakan untuk memecahkan masalah penelitian</a:t>
            </a:r>
          </a:p>
          <a:p>
            <a:pPr marL="976312" lvl="1" indent="-514350" algn="just">
              <a:buFont typeface="+mj-lt"/>
              <a:buAutoNum type="arabicPeriod"/>
            </a:pPr>
            <a:r>
              <a:rPr lang="id-ID" sz="2800" dirty="0">
                <a:solidFill>
                  <a:srgbClr val="00B050"/>
                </a:solidFill>
                <a:latin typeface="Open Sans" panose="020B0606030504020204" pitchFamily="34" charset="0"/>
                <a:ea typeface="Open Sans" panose="020B0606030504020204" pitchFamily="34" charset="0"/>
                <a:cs typeface="Open Sans" panose="020B0606030504020204" pitchFamily="34" charset="0"/>
              </a:rPr>
              <a:t>Hasil</a:t>
            </a:r>
            <a:r>
              <a:rPr lang="id-ID" sz="28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id-ID" sz="2800" dirty="0">
                <a:latin typeface="Open Sans" panose="020B0606030504020204" pitchFamily="34" charset="0"/>
                <a:ea typeface="Open Sans" panose="020B0606030504020204" pitchFamily="34" charset="0"/>
                <a:cs typeface="Open Sans" panose="020B0606030504020204" pitchFamily="34" charset="0"/>
              </a:rPr>
              <a:t>penelitian</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id-ID" sz="2800" dirty="0" smtClean="0">
                <a:latin typeface="Open Sans" panose="020B0606030504020204" pitchFamily="34" charset="0"/>
                <a:ea typeface="Open Sans" panose="020B0606030504020204" pitchFamily="34" charset="0"/>
                <a:cs typeface="Open Sans" panose="020B0606030504020204" pitchFamily="34" charset="0"/>
              </a:rPr>
              <a:t>  Abstrak </a:t>
            </a:r>
            <a:r>
              <a:rPr lang="id-ID" sz="2800" dirty="0">
                <a:latin typeface="Open Sans" panose="020B0606030504020204" pitchFamily="34" charset="0"/>
                <a:ea typeface="Open Sans" panose="020B0606030504020204" pitchFamily="34" charset="0"/>
                <a:cs typeface="Open Sans" panose="020B0606030504020204" pitchFamily="34" charset="0"/>
              </a:rPr>
              <a:t>dibuat dalam bentuk </a:t>
            </a:r>
            <a:r>
              <a:rPr lang="id-ID" sz="2800" dirty="0">
                <a:solidFill>
                  <a:srgbClr val="C00000"/>
                </a:solidFill>
                <a:latin typeface="Open Sans" panose="020B0606030504020204" pitchFamily="34" charset="0"/>
                <a:ea typeface="Open Sans" panose="020B0606030504020204" pitchFamily="34" charset="0"/>
                <a:cs typeface="Open Sans" panose="020B0606030504020204" pitchFamily="34" charset="0"/>
              </a:rPr>
              <a:t>satu paragraf </a:t>
            </a:r>
            <a:r>
              <a:rPr lang="id-ID" sz="2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saja (Maks 200 Kata)</a:t>
            </a:r>
            <a:endParaRPr lang="id-ID" sz="28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457200" indent="-457200" algn="just">
              <a:buFont typeface="Arial" panose="020B0604020202020204" pitchFamily="34" charset="0"/>
              <a:buChar char="•"/>
            </a:pPr>
            <a:r>
              <a:rPr lang="fi-FI" sz="2800" dirty="0">
                <a:latin typeface="Open Sans" panose="020B0606030504020204" pitchFamily="34" charset="0"/>
                <a:ea typeface="Open Sans" panose="020B0606030504020204" pitchFamily="34" charset="0"/>
                <a:cs typeface="Open Sans" panose="020B0606030504020204" pitchFamily="34" charset="0"/>
              </a:rPr>
              <a:t>Kata kunci memuat kata-kata konseptual, dan jumlah </a:t>
            </a:r>
            <a:r>
              <a:rPr lang="fi-FI" sz="2800" dirty="0">
                <a:solidFill>
                  <a:srgbClr val="C00000"/>
                </a:solidFill>
                <a:latin typeface="Open Sans" panose="020B0606030504020204" pitchFamily="34" charset="0"/>
                <a:ea typeface="Open Sans" panose="020B0606030504020204" pitchFamily="34" charset="0"/>
                <a:cs typeface="Open Sans" panose="020B0606030504020204" pitchFamily="34" charset="0"/>
              </a:rPr>
              <a:t>sekitar 3-5  </a:t>
            </a:r>
            <a:r>
              <a:rPr lang="fi-FI" sz="2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kata</a:t>
            </a:r>
            <a:endParaRPr lang="en-US" sz="2800" i="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7"/>
          <p:cNvSpPr txBox="1">
            <a:spLocks noChangeArrowheads="1"/>
          </p:cNvSpPr>
          <p:nvPr/>
        </p:nvSpPr>
        <p:spPr bwMode="auto">
          <a:xfrm>
            <a:off x="4621869" y="343992"/>
            <a:ext cx="2992330" cy="738662"/>
          </a:xfrm>
          <a:prstGeom prst="rect">
            <a:avLst/>
          </a:prstGeom>
          <a:noFill/>
          <a:ln w="9525">
            <a:noFill/>
            <a:miter lim="800000"/>
            <a:headEnd/>
            <a:tailEnd/>
          </a:ln>
        </p:spPr>
        <p:txBody>
          <a:bodyPr wrap="none" lIns="60883" tIns="30479" rIns="60883" bIns="30479">
            <a:spAutoFit/>
          </a:bodyPr>
          <a:lstStyle/>
          <a:p>
            <a:pPr algn="ctr" defTabSz="1448816"/>
            <a:r>
              <a:rPr lang="id-ID" sz="4400" b="1" spc="-200" dirty="0" smtClean="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rPr>
              <a:t>2. ABSTRAK</a:t>
            </a:r>
            <a:endParaRPr lang="en-CA" sz="4400" b="1" spc="-200" dirty="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endParaRPr>
          </a:p>
        </p:txBody>
      </p:sp>
      <p:sp>
        <p:nvSpPr>
          <p:cNvPr id="3" name="TextBox 2"/>
          <p:cNvSpPr txBox="1"/>
          <p:nvPr/>
        </p:nvSpPr>
        <p:spPr>
          <a:xfrm>
            <a:off x="315116" y="1082654"/>
            <a:ext cx="11667334" cy="5940088"/>
          </a:xfrm>
          <a:prstGeom prst="rect">
            <a:avLst/>
          </a:prstGeom>
          <a:noFill/>
        </p:spPr>
        <p:txBody>
          <a:bodyPr wrap="square" rtlCol="0">
            <a:spAutoFit/>
          </a:bodyPr>
          <a:lstStyle/>
          <a:p>
            <a:pPr algn="ctr"/>
            <a:r>
              <a:rPr lang="id-ID" sz="2000" b="1" dirty="0">
                <a:latin typeface="Times New Roman" panose="02020603050405020304" pitchFamily="18" charset="0"/>
                <a:cs typeface="Times New Roman" panose="02020603050405020304" pitchFamily="18" charset="0"/>
              </a:rPr>
              <a:t>Abstrak</a:t>
            </a:r>
          </a:p>
          <a:p>
            <a:pPr algn="just"/>
            <a:r>
              <a:rPr lang="en-US" sz="2000" dirty="0" err="1">
                <a:latin typeface="Times New Roman" panose="02020603050405020304" pitchFamily="18" charset="0"/>
                <a:cs typeface="Times New Roman" panose="02020603050405020304" pitchFamily="18" charset="0"/>
              </a:rPr>
              <a:t>Dosen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merupakan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tenaga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akademik</a:t>
            </a:r>
            <a:r>
              <a:rPr lang="en-US" sz="2000" dirty="0">
                <a:latin typeface="Times New Roman" panose="02020603050405020304" pitchFamily="18" charset="0"/>
                <a:cs typeface="Times New Roman" panose="02020603050405020304" pitchFamily="18" charset="0"/>
              </a:rPr>
              <a:t> yang </a:t>
            </a:r>
            <a:r>
              <a:rPr lang="en-US" sz="2000" dirty="0" err="1">
                <a:latin typeface="Times New Roman" panose="02020603050405020304" pitchFamily="18" charset="0"/>
                <a:cs typeface="Times New Roman" panose="02020603050405020304" pitchFamily="18" charset="0"/>
              </a:rPr>
              <a:t>bertugas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merencanakan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melaksanakan</a:t>
            </a:r>
            <a:r>
              <a:rPr lang="en-US" sz="2000" dirty="0">
                <a:latin typeface="Times New Roman" panose="02020603050405020304" pitchFamily="18" charset="0"/>
                <a:cs typeface="Times New Roman" panose="02020603050405020304" pitchFamily="18" charset="0"/>
              </a:rPr>
              <a:t> proses </a:t>
            </a:r>
            <a:r>
              <a:rPr lang="en-US" sz="2000" dirty="0" err="1">
                <a:latin typeface="Times New Roman" panose="02020603050405020304" pitchFamily="18" charset="0"/>
                <a:cs typeface="Times New Roman" panose="02020603050405020304" pitchFamily="18" charset="0"/>
              </a:rPr>
              <a:t>pembelajaran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menilai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hasil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pembelajaran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melakukan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pembimbingan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pelatihan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serta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melakukan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penelitian</a:t>
            </a:r>
            <a:r>
              <a:rPr lang="en-US" sz="2000" dirty="0">
                <a:latin typeface="Times New Roman" panose="02020603050405020304" pitchFamily="18" charset="0"/>
                <a:cs typeface="Times New Roman" panose="02020603050405020304" pitchFamily="18" charset="0"/>
              </a:rPr>
              <a:t> </a:t>
            </a:r>
            <a:r>
              <a:rPr lang="id-ID" sz="2000" dirty="0">
                <a:latin typeface="Times New Roman" panose="02020603050405020304" pitchFamily="18" charset="0"/>
                <a:cs typeface="Times New Roman" panose="02020603050405020304" pitchFamily="18" charset="0"/>
              </a:rPr>
              <a:t>dan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pengabdian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kepada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masyarakat</a:t>
            </a:r>
            <a:r>
              <a:rPr lang="en-US" sz="2000" dirty="0">
                <a:latin typeface="Times New Roman" panose="02020603050405020304" pitchFamily="18" charset="0"/>
                <a:cs typeface="Times New Roman" panose="02020603050405020304" pitchFamily="18" charset="0"/>
              </a:rPr>
              <a:t>. STMIK Dharma Putra </a:t>
            </a:r>
            <a:r>
              <a:rPr lang="en-US" sz="2000" dirty="0" err="1">
                <a:latin typeface="Times New Roman" panose="02020603050405020304" pitchFamily="18" charset="0"/>
                <a:cs typeface="Times New Roman" panose="02020603050405020304" pitchFamily="18" charset="0"/>
              </a:rPr>
              <a:t>merupakan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Perguruan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Tinggi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Swasta</a:t>
            </a:r>
            <a:r>
              <a:rPr lang="en-US" sz="2000" dirty="0">
                <a:latin typeface="Times New Roman" panose="02020603050405020304" pitchFamily="18" charset="0"/>
                <a:cs typeface="Times New Roman" panose="02020603050405020304" pitchFamily="18" charset="0"/>
              </a:rPr>
              <a:t> di </a:t>
            </a:r>
            <a:r>
              <a:rPr lang="en-US" sz="2000" dirty="0" err="1">
                <a:latin typeface="Times New Roman" panose="02020603050405020304" pitchFamily="18" charset="0"/>
                <a:cs typeface="Times New Roman" panose="02020603050405020304" pitchFamily="18" charset="0"/>
              </a:rPr>
              <a:t>Tangerang</a:t>
            </a:r>
            <a:r>
              <a:rPr lang="en-US" sz="2000" dirty="0">
                <a:latin typeface="Times New Roman" panose="02020603050405020304" pitchFamily="18" charset="0"/>
                <a:cs typeface="Times New Roman" panose="02020603050405020304" pitchFamily="18" charset="0"/>
              </a:rPr>
              <a:t> yang </a:t>
            </a:r>
            <a:r>
              <a:rPr lang="en-US" sz="2000" dirty="0" err="1">
                <a:latin typeface="Times New Roman" panose="02020603050405020304" pitchFamily="18" charset="0"/>
                <a:cs typeface="Times New Roman" panose="02020603050405020304" pitchFamily="18" charset="0"/>
              </a:rPr>
              <a:t>berupaya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meningkatkan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mutu</a:t>
            </a:r>
            <a:r>
              <a:rPr lang="en-US" sz="2000" dirty="0">
                <a:latin typeface="Times New Roman" panose="02020603050405020304" pitchFamily="18" charset="0"/>
                <a:cs typeface="Times New Roman" panose="02020603050405020304" pitchFamily="18" charset="0"/>
              </a:rPr>
              <a:t> internal </a:t>
            </a:r>
            <a:r>
              <a:rPr lang="en-US" sz="2000" dirty="0" err="1">
                <a:latin typeface="Times New Roman" panose="02020603050405020304" pitchFamily="18" charset="0"/>
                <a:cs typeface="Times New Roman" panose="02020603050405020304" pitchFamily="18" charset="0"/>
              </a:rPr>
              <a:t>secara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berkelanjutan</a:t>
            </a:r>
            <a:r>
              <a:rPr lang="en-US" sz="2000" dirty="0">
                <a:latin typeface="Times New Roman" panose="02020603050405020304" pitchFamily="18" charset="0"/>
                <a:cs typeface="Times New Roman" panose="02020603050405020304" pitchFamily="18" charset="0"/>
              </a:rPr>
              <a:t> agar </a:t>
            </a:r>
            <a:r>
              <a:rPr lang="en-US" sz="2000" dirty="0" err="1">
                <a:latin typeface="Times New Roman" panose="02020603050405020304" pitchFamily="18" charset="0"/>
                <a:cs typeface="Times New Roman" panose="02020603050405020304" pitchFamily="18" charset="0"/>
              </a:rPr>
              <a:t>dapat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bersaing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dengan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perguruan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tinggi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lainnya</a:t>
            </a:r>
            <a:r>
              <a:rPr lang="en-US" sz="2000" dirty="0">
                <a:latin typeface="Times New Roman" panose="02020603050405020304" pitchFamily="18" charset="0"/>
                <a:cs typeface="Times New Roman" panose="02020603050405020304" pitchFamily="18" charset="0"/>
              </a:rPr>
              <a:t>. Salah </a:t>
            </a:r>
            <a:r>
              <a:rPr lang="en-US" sz="2000" dirty="0" err="1">
                <a:latin typeface="Times New Roman" panose="02020603050405020304" pitchFamily="18" charset="0"/>
                <a:cs typeface="Times New Roman" panose="02020603050405020304" pitchFamily="18" charset="0"/>
              </a:rPr>
              <a:t>satu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upaya</a:t>
            </a:r>
            <a:r>
              <a:rPr lang="en-US" sz="2000" dirty="0">
                <a:latin typeface="Times New Roman" panose="02020603050405020304" pitchFamily="18" charset="0"/>
                <a:cs typeface="Times New Roman" panose="02020603050405020304" pitchFamily="18" charset="0"/>
              </a:rPr>
              <a:t> yang </a:t>
            </a:r>
            <a:r>
              <a:rPr lang="en-US" sz="2000" dirty="0" err="1">
                <a:latin typeface="Times New Roman" panose="02020603050405020304" pitchFamily="18" charset="0"/>
                <a:cs typeface="Times New Roman" panose="02020603050405020304" pitchFamily="18" charset="0"/>
              </a:rPr>
              <a:t>sudah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dilakukan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yaitu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mengevaluasi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kinerja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dosen</a:t>
            </a:r>
            <a:r>
              <a:rPr lang="en-US" sz="2000" dirty="0">
                <a:latin typeface="Times New Roman" panose="02020603050405020304" pitchFamily="18" charset="0"/>
                <a:cs typeface="Times New Roman" panose="02020603050405020304" pitchFamily="18" charset="0"/>
              </a:rPr>
              <a:t>.</a:t>
            </a:r>
            <a:r>
              <a:rPr lang="id-ID" sz="2000" dirty="0">
                <a:latin typeface="Times New Roman" panose="02020603050405020304" pitchFamily="18" charset="0"/>
                <a:cs typeface="Times New Roman" panose="02020603050405020304" pitchFamily="18" charset="0"/>
              </a:rPr>
              <a:t> </a:t>
            </a:r>
            <a:r>
              <a:rPr lang="id-ID" sz="2000" dirty="0">
                <a:solidFill>
                  <a:srgbClr val="0070C0"/>
                </a:solidFill>
                <a:latin typeface="Times New Roman" panose="02020603050405020304" pitchFamily="18" charset="0"/>
                <a:cs typeface="Times New Roman" panose="02020603050405020304" pitchFamily="18" charset="0"/>
              </a:rPr>
              <a:t>Masalah yang ada dalam mengevaluasi kinerja dosen adalah masih </a:t>
            </a:r>
            <a:r>
              <a:rPr lang="en-US" sz="2000" dirty="0" err="1">
                <a:solidFill>
                  <a:srgbClr val="0070C0"/>
                </a:solidFill>
                <a:latin typeface="Times New Roman" panose="02020603050405020304" pitchFamily="18" charset="0"/>
                <a:cs typeface="Times New Roman" panose="02020603050405020304" pitchFamily="18" charset="0"/>
              </a:rPr>
              <a:t>mengalami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kesulitan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dalam</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menentukan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dosen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terbaik</a:t>
            </a:r>
            <a:r>
              <a:rPr lang="id-ID" sz="2000" dirty="0">
                <a:solidFill>
                  <a:srgbClr val="0070C0"/>
                </a:solidFill>
                <a:latin typeface="Times New Roman" panose="02020603050405020304" pitchFamily="18" charset="0"/>
                <a:cs typeface="Times New Roman" panose="02020603050405020304" pitchFamily="18" charset="0"/>
              </a:rPr>
              <a:t>, karena Kriteria yang digunakan dalam  </a:t>
            </a:r>
            <a:r>
              <a:rPr lang="en-US" sz="2000" dirty="0" err="1">
                <a:solidFill>
                  <a:srgbClr val="0070C0"/>
                </a:solidFill>
                <a:latin typeface="Times New Roman" panose="02020603050405020304" pitchFamily="18" charset="0"/>
                <a:cs typeface="Times New Roman" panose="02020603050405020304" pitchFamily="18" charset="0"/>
              </a:rPr>
              <a:t>penilaian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kinerja</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dosen</a:t>
            </a:r>
            <a:r>
              <a:rPr lang="id-ID" sz="2000" dirty="0">
                <a:solidFill>
                  <a:srgbClr val="0070C0"/>
                </a:solidFill>
                <a:latin typeface="Times New Roman" panose="02020603050405020304" pitchFamily="18" charset="0"/>
                <a:cs typeface="Times New Roman" panose="02020603050405020304" pitchFamily="18" charset="0"/>
              </a:rPr>
              <a:t> terbaik</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belum</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standar</a:t>
            </a:r>
            <a:r>
              <a:rPr lang="id-ID" sz="2000" dirty="0">
                <a:solidFill>
                  <a:srgbClr val="0070C0"/>
                </a:solidFill>
                <a:latin typeface="Times New Roman" panose="02020603050405020304" pitchFamily="18" charset="0"/>
                <a:cs typeface="Times New Roman" panose="02020603050405020304" pitchFamily="18" charset="0"/>
              </a:rPr>
              <a:t>.</a:t>
            </a:r>
            <a:r>
              <a:rPr lang="id-ID" sz="2000" dirty="0">
                <a:latin typeface="Times New Roman" panose="02020603050405020304" pitchFamily="18" charset="0"/>
                <a:cs typeface="Times New Roman" panose="02020603050405020304" pitchFamily="18" charset="0"/>
              </a:rPr>
              <a:t>  </a:t>
            </a:r>
            <a:r>
              <a:rPr lang="id-ID" sz="2000" dirty="0">
                <a:solidFill>
                  <a:srgbClr val="0070C0"/>
                </a:solidFill>
                <a:latin typeface="Times New Roman" panose="02020603050405020304" pitchFamily="18" charset="0"/>
                <a:cs typeface="Times New Roman" panose="02020603050405020304" pitchFamily="18" charset="0"/>
              </a:rPr>
              <a:t>Penilaian kinerja dosen belum menggunakan metode yang tepat dalam penentuannya </a:t>
            </a:r>
            <a:r>
              <a:rPr lang="en-US" sz="2000" dirty="0" err="1">
                <a:solidFill>
                  <a:srgbClr val="0070C0"/>
                </a:solidFill>
                <a:latin typeface="Times New Roman" panose="02020603050405020304" pitchFamily="18" charset="0"/>
                <a:cs typeface="Times New Roman" panose="02020603050405020304" pitchFamily="18" charset="0"/>
              </a:rPr>
              <a:t>sehingga</a:t>
            </a:r>
            <a:r>
              <a:rPr lang="en-US" sz="2000" dirty="0">
                <a:solidFill>
                  <a:srgbClr val="0070C0"/>
                </a:solidFill>
                <a:latin typeface="Times New Roman" panose="02020603050405020304" pitchFamily="18" charset="0"/>
                <a:cs typeface="Times New Roman" panose="02020603050405020304" pitchFamily="18" charset="0"/>
              </a:rPr>
              <a:t> proses </a:t>
            </a:r>
            <a:r>
              <a:rPr lang="en-US" sz="2000" dirty="0" err="1">
                <a:solidFill>
                  <a:srgbClr val="0070C0"/>
                </a:solidFill>
                <a:latin typeface="Times New Roman" panose="02020603050405020304" pitchFamily="18" charset="0"/>
                <a:cs typeface="Times New Roman" panose="02020603050405020304" pitchFamily="18" charset="0"/>
              </a:rPr>
              <a:t>pengolahan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datanya</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menjadi</a:t>
            </a:r>
            <a:r>
              <a:rPr lang="en-US" sz="2000" dirty="0">
                <a:solidFill>
                  <a:srgbClr val="0070C0"/>
                </a:solidFill>
                <a:latin typeface="Times New Roman" panose="02020603050405020304" pitchFamily="18" charset="0"/>
                <a:cs typeface="Times New Roman" panose="02020603050405020304" pitchFamily="18" charset="0"/>
              </a:rPr>
              <a:t> lama </a:t>
            </a:r>
            <a:r>
              <a:rPr lang="en-US" sz="2000" dirty="0" err="1">
                <a:solidFill>
                  <a:srgbClr val="0070C0"/>
                </a:solidFill>
                <a:latin typeface="Times New Roman" panose="02020603050405020304" pitchFamily="18" charset="0"/>
                <a:cs typeface="Times New Roman" panose="02020603050405020304" pitchFamily="18" charset="0"/>
              </a:rPr>
              <a:t>dan</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sering</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terjadi</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kesalahan</a:t>
            </a:r>
            <a:r>
              <a:rPr lang="id-ID" sz="2000" dirty="0">
                <a:solidFill>
                  <a:srgbClr val="0070C0"/>
                </a:solidFill>
                <a:latin typeface="Times New Roman" panose="02020603050405020304" pitchFamily="18" charset="0"/>
                <a:cs typeface="Times New Roman" panose="02020603050405020304" pitchFamily="18" charset="0"/>
              </a:rPr>
              <a:t>.</a:t>
            </a:r>
            <a:r>
              <a:rPr lang="id-ID" sz="2000" dirty="0">
                <a:latin typeface="Times New Roman" panose="02020603050405020304" pitchFamily="18" charset="0"/>
                <a:cs typeface="Times New Roman" panose="02020603050405020304" pitchFamily="18" charset="0"/>
              </a:rPr>
              <a:t> </a:t>
            </a:r>
            <a:r>
              <a:rPr lang="id-ID" sz="2000" dirty="0">
                <a:solidFill>
                  <a:srgbClr val="FF0000"/>
                </a:solidFill>
                <a:latin typeface="Times New Roman" panose="02020603050405020304" pitchFamily="18" charset="0"/>
                <a:cs typeface="Times New Roman" panose="02020603050405020304" pitchFamily="18" charset="0"/>
              </a:rPr>
              <a:t>Penelitian ini bertujuan untuk </a:t>
            </a:r>
            <a:r>
              <a:rPr lang="id-ID" sz="2000" dirty="0" smtClean="0">
                <a:solidFill>
                  <a:srgbClr val="FF0000"/>
                </a:solidFill>
                <a:latin typeface="Times New Roman" panose="02020603050405020304" pitchFamily="18" charset="0"/>
                <a:cs typeface="Times New Roman" panose="02020603050405020304" pitchFamily="18" charset="0"/>
              </a:rPr>
              <a:t>mengembangkan</a:t>
            </a:r>
            <a:r>
              <a:rPr lang="en-US" sz="2000" dirty="0" smtClean="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sebuah</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sistem</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penunjang</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keputusan</a:t>
            </a:r>
            <a:r>
              <a:rPr lang="en-US" sz="2000" dirty="0">
                <a:solidFill>
                  <a:srgbClr val="FF0000"/>
                </a:solidFill>
                <a:latin typeface="Times New Roman" panose="02020603050405020304" pitchFamily="18" charset="0"/>
                <a:cs typeface="Times New Roman" panose="02020603050405020304" pitchFamily="18" charset="0"/>
              </a:rPr>
              <a:t> </a:t>
            </a:r>
            <a:r>
              <a:rPr lang="id-ID" sz="2000" dirty="0">
                <a:solidFill>
                  <a:srgbClr val="FF0000"/>
                </a:solidFill>
                <a:latin typeface="Times New Roman" panose="02020603050405020304" pitchFamily="18" charset="0"/>
                <a:cs typeface="Times New Roman" panose="02020603050405020304" pitchFamily="18" charset="0"/>
              </a:rPr>
              <a:t>penentuan </a:t>
            </a:r>
            <a:r>
              <a:rPr lang="en-US" sz="2000" dirty="0" err="1">
                <a:solidFill>
                  <a:srgbClr val="FF0000"/>
                </a:solidFill>
                <a:latin typeface="Times New Roman" panose="02020603050405020304" pitchFamily="18" charset="0"/>
                <a:cs typeface="Times New Roman" panose="02020603050405020304" pitchFamily="18" charset="0"/>
              </a:rPr>
              <a:t>dosen</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terbaik</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menggunakan</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metode</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Analytical Hierarchy Process </a:t>
            </a:r>
            <a:r>
              <a:rPr lang="en-US" sz="2000" dirty="0">
                <a:solidFill>
                  <a:srgbClr val="FF0000"/>
                </a:solidFill>
                <a:latin typeface="Times New Roman" panose="02020603050405020304" pitchFamily="18" charset="0"/>
                <a:cs typeface="Times New Roman" panose="02020603050405020304" pitchFamily="18" charset="0"/>
              </a:rPr>
              <a:t>(AHP) </a:t>
            </a:r>
            <a:r>
              <a:rPr lang="en-US" sz="2000" dirty="0" err="1">
                <a:solidFill>
                  <a:srgbClr val="FF0000"/>
                </a:solidFill>
                <a:latin typeface="Times New Roman" panose="02020603050405020304" pitchFamily="18" charset="0"/>
                <a:cs typeface="Times New Roman" panose="02020603050405020304" pitchFamily="18" charset="0"/>
              </a:rPr>
              <a:t>dan</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metode</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Simple Additive Weighting </a:t>
            </a:r>
            <a:r>
              <a:rPr lang="en-US" sz="2000" dirty="0">
                <a:solidFill>
                  <a:srgbClr val="FF0000"/>
                </a:solidFill>
                <a:latin typeface="Times New Roman" panose="02020603050405020304" pitchFamily="18" charset="0"/>
                <a:cs typeface="Times New Roman" panose="02020603050405020304" pitchFamily="18" charset="0"/>
              </a:rPr>
              <a:t>(SAW)</a:t>
            </a:r>
            <a:r>
              <a:rPr lang="en-US" sz="2000" dirty="0">
                <a:solidFill>
                  <a:srgbClr val="0070C0"/>
                </a:solidFill>
                <a:latin typeface="Times New Roman" panose="02020603050405020304" pitchFamily="18" charset="0"/>
                <a:cs typeface="Times New Roman" panose="02020603050405020304" pitchFamily="18" charset="0"/>
              </a:rPr>
              <a:t>.</a:t>
            </a:r>
            <a:r>
              <a:rPr lang="id-ID" sz="2000" dirty="0">
                <a:latin typeface="Times New Roman" panose="02020603050405020304" pitchFamily="18" charset="0"/>
                <a:cs typeface="Times New Roman" panose="02020603050405020304" pitchFamily="18" charset="0"/>
              </a:rPr>
              <a:t> </a:t>
            </a:r>
            <a:r>
              <a:rPr lang="id-ID" sz="2000" dirty="0">
                <a:solidFill>
                  <a:srgbClr val="00B050"/>
                </a:solidFill>
                <a:latin typeface="Times New Roman" panose="02020603050405020304" pitchFamily="18" charset="0"/>
                <a:cs typeface="Times New Roman" panose="02020603050405020304" pitchFamily="18" charset="0"/>
              </a:rPr>
              <a:t>Penelitian ini menghasilkan nilai bobot pada kriteria </a:t>
            </a:r>
            <a:r>
              <a:rPr lang="en-US" sz="2000" dirty="0" err="1">
                <a:solidFill>
                  <a:srgbClr val="00B050"/>
                </a:solidFill>
                <a:latin typeface="Times New Roman" panose="02020603050405020304" pitchFamily="18" charset="0"/>
                <a:cs typeface="Times New Roman" panose="02020603050405020304" pitchFamily="18" charset="0"/>
              </a:rPr>
              <a:t>Kehadiran</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Dosen</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Mengajar</a:t>
            </a:r>
            <a:r>
              <a:rPr lang="en-US" sz="2000" dirty="0">
                <a:solidFill>
                  <a:srgbClr val="00B050"/>
                </a:solidFill>
                <a:latin typeface="Times New Roman" panose="02020603050405020304" pitchFamily="18" charset="0"/>
                <a:cs typeface="Times New Roman" panose="02020603050405020304" pitchFamily="18" charset="0"/>
              </a:rPr>
              <a:t> </a:t>
            </a:r>
            <a:r>
              <a:rPr lang="id-ID" sz="2000" dirty="0">
                <a:solidFill>
                  <a:srgbClr val="00B050"/>
                </a:solidFill>
                <a:latin typeface="Times New Roman" panose="02020603050405020304" pitchFamily="18" charset="0"/>
                <a:cs typeface="Times New Roman" panose="02020603050405020304" pitchFamily="18" charset="0"/>
              </a:rPr>
              <a:t>sebesar </a:t>
            </a:r>
            <a:r>
              <a:rPr lang="en-US" sz="2000" dirty="0" smtClean="0">
                <a:solidFill>
                  <a:srgbClr val="00B050"/>
                </a:solidFill>
                <a:latin typeface="Times New Roman" panose="02020603050405020304" pitchFamily="18" charset="0"/>
                <a:cs typeface="Times New Roman" panose="02020603050405020304" pitchFamily="18" charset="0"/>
              </a:rPr>
              <a:t>43</a:t>
            </a:r>
            <a:r>
              <a:rPr lang="id-ID" sz="2000" dirty="0">
                <a:solidFill>
                  <a:srgbClr val="00B050"/>
                </a:solidFill>
                <a:latin typeface="Times New Roman" panose="02020603050405020304" pitchFamily="18" charset="0"/>
                <a:cs typeface="Times New Roman" panose="02020603050405020304" pitchFamily="18" charset="0"/>
              </a:rPr>
              <a:t>,</a:t>
            </a:r>
            <a:r>
              <a:rPr lang="en-US" sz="2000" dirty="0">
                <a:solidFill>
                  <a:srgbClr val="00B050"/>
                </a:solidFill>
                <a:latin typeface="Times New Roman" panose="02020603050405020304" pitchFamily="18" charset="0"/>
                <a:cs typeface="Times New Roman" panose="02020603050405020304" pitchFamily="18" charset="0"/>
              </a:rPr>
              <a:t>53</a:t>
            </a:r>
            <a:r>
              <a:rPr lang="id-ID" sz="2000" dirty="0">
                <a:solidFill>
                  <a:srgbClr val="00B050"/>
                </a:solidFill>
                <a:latin typeface="Times New Roman" panose="02020603050405020304" pitchFamily="18" charset="0"/>
                <a:cs typeface="Times New Roman" panose="02020603050405020304" pitchFamily="18" charset="0"/>
              </a:rPr>
              <a:t> %</a:t>
            </a:r>
            <a:r>
              <a:rPr lang="en-US" sz="2000" dirty="0">
                <a:solidFill>
                  <a:srgbClr val="00B050"/>
                </a:solidFill>
                <a:latin typeface="Times New Roman" panose="02020603050405020304" pitchFamily="18" charset="0"/>
                <a:cs typeface="Times New Roman" panose="02020603050405020304" pitchFamily="18" charset="0"/>
              </a:rPr>
              <a:t>, </a:t>
            </a:r>
            <a:r>
              <a:rPr lang="id-ID" sz="2000" dirty="0">
                <a:solidFill>
                  <a:srgbClr val="00B050"/>
                </a:solidFill>
                <a:latin typeface="Times New Roman" panose="02020603050405020304" pitchFamily="18" charset="0"/>
                <a:cs typeface="Times New Roman" panose="02020603050405020304" pitchFamily="18" charset="0"/>
              </a:rPr>
              <a:t>Kriteria </a:t>
            </a:r>
            <a:r>
              <a:rPr lang="en-US" sz="2000" dirty="0" err="1">
                <a:solidFill>
                  <a:srgbClr val="00B050"/>
                </a:solidFill>
                <a:latin typeface="Times New Roman" panose="02020603050405020304" pitchFamily="18" charset="0"/>
                <a:cs typeface="Times New Roman" panose="02020603050405020304" pitchFamily="18" charset="0"/>
              </a:rPr>
              <a:t>Kuesioner</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Mahasiswa</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menghasilkan</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bobot</a:t>
            </a:r>
            <a:r>
              <a:rPr lang="en-US" sz="2000" dirty="0">
                <a:solidFill>
                  <a:srgbClr val="00B050"/>
                </a:solidFill>
                <a:latin typeface="Times New Roman" panose="02020603050405020304" pitchFamily="18" charset="0"/>
                <a:cs typeface="Times New Roman" panose="02020603050405020304" pitchFamily="18" charset="0"/>
              </a:rPr>
              <a:t> 48</a:t>
            </a:r>
            <a:r>
              <a:rPr lang="id-ID" sz="2000" dirty="0">
                <a:solidFill>
                  <a:srgbClr val="00B050"/>
                </a:solidFill>
                <a:latin typeface="Times New Roman" panose="02020603050405020304" pitchFamily="18" charset="0"/>
                <a:cs typeface="Times New Roman" panose="02020603050405020304" pitchFamily="18" charset="0"/>
              </a:rPr>
              <a:t>,</a:t>
            </a:r>
            <a:r>
              <a:rPr lang="en-US" sz="2000" dirty="0">
                <a:solidFill>
                  <a:srgbClr val="00B050"/>
                </a:solidFill>
                <a:latin typeface="Times New Roman" panose="02020603050405020304" pitchFamily="18" charset="0"/>
                <a:cs typeface="Times New Roman" panose="02020603050405020304" pitchFamily="18" charset="0"/>
              </a:rPr>
              <a:t>69</a:t>
            </a:r>
            <a:r>
              <a:rPr lang="id-ID" sz="2000" dirty="0">
                <a:solidFill>
                  <a:srgbClr val="00B050"/>
                </a:solidFill>
                <a:latin typeface="Times New Roman" panose="02020603050405020304" pitchFamily="18" charset="0"/>
                <a:cs typeface="Times New Roman" panose="02020603050405020304" pitchFamily="18" charset="0"/>
              </a:rPr>
              <a:t> %</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dan</a:t>
            </a:r>
            <a:r>
              <a:rPr lang="id-ID" sz="2000" dirty="0">
                <a:solidFill>
                  <a:srgbClr val="00B050"/>
                </a:solidFill>
                <a:latin typeface="Times New Roman" panose="02020603050405020304" pitchFamily="18" charset="0"/>
                <a:cs typeface="Times New Roman" panose="02020603050405020304" pitchFamily="18" charset="0"/>
              </a:rPr>
              <a:t> Kriteria</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Ketepatan</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Waktu</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Pengumpulan</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Nilai</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menghasilkan</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bobot</a:t>
            </a:r>
            <a:r>
              <a:rPr lang="en-US" sz="2000" dirty="0">
                <a:solidFill>
                  <a:srgbClr val="00B050"/>
                </a:solidFill>
                <a:latin typeface="Times New Roman" panose="02020603050405020304" pitchFamily="18" charset="0"/>
                <a:cs typeface="Times New Roman" panose="02020603050405020304" pitchFamily="18" charset="0"/>
              </a:rPr>
              <a:t> 7</a:t>
            </a:r>
            <a:r>
              <a:rPr lang="id-ID" sz="2000" dirty="0">
                <a:solidFill>
                  <a:srgbClr val="00B050"/>
                </a:solidFill>
                <a:latin typeface="Times New Roman" panose="02020603050405020304" pitchFamily="18" charset="0"/>
                <a:cs typeface="Times New Roman" panose="02020603050405020304" pitchFamily="18" charset="0"/>
              </a:rPr>
              <a:t>,</a:t>
            </a:r>
            <a:r>
              <a:rPr lang="en-US" sz="2000" dirty="0">
                <a:solidFill>
                  <a:srgbClr val="00B050"/>
                </a:solidFill>
                <a:latin typeface="Times New Roman" panose="02020603050405020304" pitchFamily="18" charset="0"/>
                <a:cs typeface="Times New Roman" panose="02020603050405020304" pitchFamily="18" charset="0"/>
              </a:rPr>
              <a:t>78</a:t>
            </a:r>
            <a:r>
              <a:rPr lang="id-ID" sz="2000" dirty="0">
                <a:solidFill>
                  <a:srgbClr val="00B050"/>
                </a:solidFill>
                <a:latin typeface="Times New Roman" panose="02020603050405020304" pitchFamily="18" charset="0"/>
                <a:cs typeface="Times New Roman" panose="02020603050405020304" pitchFamily="18" charset="0"/>
              </a:rPr>
              <a:t> %, dengan hasil uji consistensi ratio sebesar </a:t>
            </a:r>
            <a:r>
              <a:rPr lang="en-US" sz="2000" dirty="0">
                <a:solidFill>
                  <a:srgbClr val="00B050"/>
                </a:solidFill>
                <a:latin typeface="Times New Roman" panose="02020603050405020304" pitchFamily="18" charset="0"/>
                <a:cs typeface="Times New Roman" panose="02020603050405020304" pitchFamily="18" charset="0"/>
              </a:rPr>
              <a:t>0.010</a:t>
            </a:r>
            <a:r>
              <a:rPr lang="id-ID" sz="2000" dirty="0">
                <a:solidFill>
                  <a:srgbClr val="00B050"/>
                </a:solidFill>
                <a:latin typeface="Times New Roman" panose="02020603050405020304" pitchFamily="18" charset="0"/>
                <a:cs typeface="Times New Roman" panose="02020603050405020304" pitchFamily="18" charset="0"/>
              </a:rPr>
              <a:t>9. </a:t>
            </a:r>
            <a:r>
              <a:rPr lang="id-ID" sz="2000" dirty="0">
                <a:latin typeface="Times New Roman" panose="02020603050405020304" pitchFamily="18" charset="0"/>
                <a:cs typeface="Times New Roman" panose="02020603050405020304" pitchFamily="18" charset="0"/>
              </a:rPr>
              <a:t>Sistem Penunjang </a:t>
            </a:r>
            <a:r>
              <a:rPr lang="id-ID" sz="2000" dirty="0" smtClean="0">
                <a:latin typeface="Times New Roman" panose="02020603050405020304" pitchFamily="18" charset="0"/>
                <a:cs typeface="Times New Roman" panose="02020603050405020304" pitchFamily="18" charset="0"/>
              </a:rPr>
              <a:t>keputusan penentuan dosen terbaik </a:t>
            </a:r>
            <a:r>
              <a:rPr lang="id-ID" sz="2000" dirty="0">
                <a:latin typeface="Times New Roman" panose="02020603050405020304" pitchFamily="18" charset="0"/>
                <a:cs typeface="Times New Roman" panose="02020603050405020304" pitchFamily="18" charset="0"/>
              </a:rPr>
              <a:t>yang di rancang dapat membantu dalam melakukan penilaian dosen terbaik yang lebih mudah, cepat dan akurat.</a:t>
            </a:r>
          </a:p>
          <a:p>
            <a:r>
              <a:rPr lang="en-GB" sz="2000" dirty="0">
                <a:latin typeface="Times New Roman" panose="02020603050405020304" pitchFamily="18" charset="0"/>
                <a:cs typeface="Times New Roman" panose="02020603050405020304" pitchFamily="18" charset="0"/>
              </a:rPr>
              <a:t> </a:t>
            </a:r>
            <a:endParaRPr lang="id-ID" sz="2000" dirty="0">
              <a:latin typeface="Times New Roman" panose="02020603050405020304" pitchFamily="18" charset="0"/>
              <a:cs typeface="Times New Roman" panose="02020603050405020304" pitchFamily="18" charset="0"/>
            </a:endParaRPr>
          </a:p>
          <a:p>
            <a:r>
              <a:rPr lang="en-GB" sz="2000" b="1" dirty="0">
                <a:latin typeface="Times New Roman" panose="02020603050405020304" pitchFamily="18" charset="0"/>
                <a:cs typeface="Times New Roman" panose="02020603050405020304" pitchFamily="18" charset="0"/>
              </a:rPr>
              <a:t>Kata </a:t>
            </a:r>
            <a:r>
              <a:rPr lang="en-GB" sz="2000" b="1" dirty="0" err="1">
                <a:latin typeface="Times New Roman" panose="02020603050405020304" pitchFamily="18" charset="0"/>
                <a:cs typeface="Times New Roman" panose="02020603050405020304" pitchFamily="18" charset="0"/>
              </a:rPr>
              <a:t>Kunci</a:t>
            </a:r>
            <a:r>
              <a:rPr lang="en-GB" sz="2000" dirty="0">
                <a:latin typeface="Times New Roman" panose="02020603050405020304" pitchFamily="18" charset="0"/>
                <a:cs typeface="Times New Roman" panose="02020603050405020304" pitchFamily="18" charset="0"/>
              </a:rPr>
              <a:t> : </a:t>
            </a:r>
            <a:r>
              <a:rPr lang="id-ID" sz="2000" dirty="0" smtClean="0">
                <a:latin typeface="Times New Roman" panose="02020603050405020304" pitchFamily="18" charset="0"/>
                <a:cs typeface="Times New Roman" panose="02020603050405020304" pitchFamily="18" charset="0"/>
              </a:rPr>
              <a:t>SPK, </a:t>
            </a:r>
            <a:r>
              <a:rPr lang="id-ID" sz="2000" dirty="0">
                <a:latin typeface="Times New Roman" panose="02020603050405020304" pitchFamily="18" charset="0"/>
                <a:cs typeface="Times New Roman" panose="02020603050405020304" pitchFamily="18" charset="0"/>
              </a:rPr>
              <a:t>AHP</a:t>
            </a:r>
            <a:r>
              <a:rPr lang="en-GB" sz="2000" dirty="0">
                <a:latin typeface="Times New Roman" panose="02020603050405020304" pitchFamily="18" charset="0"/>
                <a:cs typeface="Times New Roman" panose="02020603050405020304" pitchFamily="18" charset="0"/>
              </a:rPr>
              <a:t>,</a:t>
            </a:r>
            <a:r>
              <a:rPr lang="en-GB" sz="2000" i="1" dirty="0">
                <a:latin typeface="Times New Roman" panose="02020603050405020304" pitchFamily="18" charset="0"/>
                <a:cs typeface="Times New Roman" panose="02020603050405020304" pitchFamily="18" charset="0"/>
              </a:rPr>
              <a:t> </a:t>
            </a:r>
            <a:r>
              <a:rPr lang="id-ID" sz="2000" dirty="0">
                <a:latin typeface="Times New Roman" panose="02020603050405020304" pitchFamily="18" charset="0"/>
                <a:cs typeface="Times New Roman" panose="02020603050405020304" pitchFamily="18" charset="0"/>
              </a:rPr>
              <a:t>SAW, Dosen</a:t>
            </a:r>
          </a:p>
          <a:p>
            <a:endParaRPr lang="id-ID"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412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000" r="25000"/>
          <a:stretch>
            <a:fillRect/>
          </a:stretch>
        </p:blipFill>
        <p:spPr/>
      </p:pic>
      <p:sp>
        <p:nvSpPr>
          <p:cNvPr id="4" name="Rectangle 3"/>
          <p:cNvSpPr/>
          <p:nvPr/>
        </p:nvSpPr>
        <p:spPr>
          <a:xfrm>
            <a:off x="0" y="0"/>
            <a:ext cx="6096000" cy="6858000"/>
          </a:xfrm>
          <a:prstGeom prst="rect">
            <a:avLst/>
          </a:prstGeom>
          <a:solidFill>
            <a:srgbClr val="222A3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876300" y="2277446"/>
            <a:ext cx="3981450" cy="1140307"/>
          </a:xfrm>
          <a:prstGeom prst="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72"/>
          <p:cNvSpPr txBox="1">
            <a:spLocks noChangeArrowheads="1"/>
          </p:cNvSpPr>
          <p:nvPr/>
        </p:nvSpPr>
        <p:spPr bwMode="auto">
          <a:xfrm>
            <a:off x="1236770" y="2461562"/>
            <a:ext cx="3260509"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id-ID" sz="4400" b="1" dirty="0" smtClean="0">
                <a:solidFill>
                  <a:prstClr val="white"/>
                </a:solidFill>
                <a:latin typeface="Lato Light" panose="020F0502020204030203" pitchFamily="34" charset="0"/>
                <a:ea typeface="Lato Light" panose="020F0502020204030203" pitchFamily="34" charset="0"/>
                <a:cs typeface="Lato Light" panose="020F0502020204030203" pitchFamily="34" charset="0"/>
              </a:rPr>
              <a:t>ISI NASKAH</a:t>
            </a:r>
            <a:endParaRPr lang="en-US" sz="4400" b="1" dirty="0">
              <a:solidFill>
                <a:prstClr val="white"/>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 name="Rectangle 1"/>
          <p:cNvSpPr/>
          <p:nvPr/>
        </p:nvSpPr>
        <p:spPr>
          <a:xfrm>
            <a:off x="6096000" y="630291"/>
            <a:ext cx="5953125" cy="5016758"/>
          </a:xfrm>
          <a:prstGeom prst="rect">
            <a:avLst/>
          </a:prstGeom>
        </p:spPr>
        <p:txBody>
          <a:bodyPr wrap="square">
            <a:spAutoFit/>
          </a:bodyPr>
          <a:lstStyle/>
          <a:p>
            <a:pPr marL="971550" lvl="1" indent="-514350">
              <a:buFont typeface="+mj-lt"/>
              <a:buAutoNum type="alphaLcPeriod"/>
            </a:pPr>
            <a:r>
              <a:rPr lang="id-ID" sz="3200" dirty="0">
                <a:latin typeface="Open Sans" panose="020B0606030504020204" pitchFamily="34" charset="0"/>
                <a:ea typeface="Open Sans" panose="020B0606030504020204" pitchFamily="34" charset="0"/>
                <a:cs typeface="Open Sans" panose="020B0606030504020204" pitchFamily="34" charset="0"/>
              </a:rPr>
              <a:t>PENDAHULUAN </a:t>
            </a:r>
          </a:p>
          <a:p>
            <a:pPr marL="971550" lvl="1" indent="-514350">
              <a:buFont typeface="+mj-lt"/>
              <a:buAutoNum type="alphaLcPeriod"/>
            </a:pPr>
            <a:r>
              <a:rPr lang="id-ID" sz="3200" dirty="0">
                <a:latin typeface="Open Sans" panose="020B0606030504020204" pitchFamily="34" charset="0"/>
                <a:ea typeface="Open Sans" panose="020B0606030504020204" pitchFamily="34" charset="0"/>
                <a:cs typeface="Open Sans" panose="020B0606030504020204" pitchFamily="34" charset="0"/>
              </a:rPr>
              <a:t>PENELITIAN SEBELUMNYA</a:t>
            </a:r>
          </a:p>
          <a:p>
            <a:pPr marL="971550" lvl="1" indent="-514350">
              <a:buFont typeface="+mj-lt"/>
              <a:buAutoNum type="alphaLcPeriod"/>
            </a:pPr>
            <a:r>
              <a:rPr lang="id-ID" sz="3200" dirty="0">
                <a:latin typeface="Open Sans" panose="020B0606030504020204" pitchFamily="34" charset="0"/>
                <a:ea typeface="Open Sans" panose="020B0606030504020204" pitchFamily="34" charset="0"/>
                <a:cs typeface="Open Sans" panose="020B0606030504020204" pitchFamily="34" charset="0"/>
              </a:rPr>
              <a:t>METODE PENELITIAN</a:t>
            </a:r>
          </a:p>
          <a:p>
            <a:pPr marL="971550" lvl="1" indent="-514350">
              <a:buFont typeface="+mj-lt"/>
              <a:buAutoNum type="alphaLcPeriod"/>
            </a:pPr>
            <a:r>
              <a:rPr lang="id-ID" sz="3200" dirty="0">
                <a:latin typeface="Open Sans" panose="020B0606030504020204" pitchFamily="34" charset="0"/>
                <a:ea typeface="Open Sans" panose="020B0606030504020204" pitchFamily="34" charset="0"/>
                <a:cs typeface="Open Sans" panose="020B0606030504020204" pitchFamily="34" charset="0"/>
              </a:rPr>
              <a:t>HASIL DAN PEMBAHASAN </a:t>
            </a:r>
          </a:p>
          <a:p>
            <a:pPr marL="971550" lvl="1" indent="-514350">
              <a:buFont typeface="+mj-lt"/>
              <a:buAutoNum type="alphaLcPeriod"/>
            </a:pPr>
            <a:r>
              <a:rPr lang="id-ID" sz="3200" dirty="0">
                <a:latin typeface="Open Sans" panose="020B0606030504020204" pitchFamily="34" charset="0"/>
                <a:ea typeface="Open Sans" panose="020B0606030504020204" pitchFamily="34" charset="0"/>
                <a:cs typeface="Open Sans" panose="020B0606030504020204" pitchFamily="34" charset="0"/>
              </a:rPr>
              <a:t>KESIMPULAN</a:t>
            </a:r>
          </a:p>
          <a:p>
            <a:pPr marL="971550" lvl="1" indent="-514350">
              <a:buFont typeface="+mj-lt"/>
              <a:buAutoNum type="alphaLcPeriod"/>
            </a:pPr>
            <a:r>
              <a:rPr lang="id-ID" sz="3200" dirty="0">
                <a:latin typeface="Open Sans" panose="020B0606030504020204" pitchFamily="34" charset="0"/>
                <a:ea typeface="Open Sans" panose="020B0606030504020204" pitchFamily="34" charset="0"/>
                <a:cs typeface="Open Sans" panose="020B0606030504020204" pitchFamily="34" charset="0"/>
              </a:rPr>
              <a:t>UCAPAN TERIMA KASIH (Jika ada)</a:t>
            </a:r>
          </a:p>
          <a:p>
            <a:pPr marL="971550" lvl="1" indent="-514350">
              <a:buFont typeface="+mj-lt"/>
              <a:buAutoNum type="alphaLcPeriod"/>
            </a:pPr>
            <a:r>
              <a:rPr lang="id-ID" sz="3200" dirty="0">
                <a:latin typeface="Open Sans" panose="020B0606030504020204" pitchFamily="34" charset="0"/>
                <a:ea typeface="Open Sans" panose="020B0606030504020204" pitchFamily="34" charset="0"/>
                <a:cs typeface="Open Sans" panose="020B0606030504020204" pitchFamily="34" charset="0"/>
              </a:rPr>
              <a:t>DAFTAR PUSTAKA</a:t>
            </a:r>
            <a:endParaRPr lang="id-ID" sz="2000" dirty="0"/>
          </a:p>
        </p:txBody>
      </p:sp>
    </p:spTree>
    <p:extLst>
      <p:ext uri="{BB962C8B-B14F-4D97-AF65-F5344CB8AC3E}">
        <p14:creationId xmlns:p14="http://schemas.microsoft.com/office/powerpoint/2010/main" val="219418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250"/>
                                        <p:tgtEl>
                                          <p:spTgt spid="5"/>
                                        </p:tgtEl>
                                      </p:cBhvr>
                                    </p:animEffect>
                                  </p:childTnLst>
                                </p:cTn>
                              </p:par>
                            </p:childTnLst>
                          </p:cTn>
                        </p:par>
                        <p:par>
                          <p:cTn id="8" fill="hold">
                            <p:stCondLst>
                              <p:cond delay="125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924661" y="1330327"/>
            <a:ext cx="4803039" cy="5172073"/>
            <a:chOff x="251561" y="1961679"/>
            <a:chExt cx="4012895" cy="3445486"/>
          </a:xfrm>
        </p:grpSpPr>
        <p:sp>
          <p:nvSpPr>
            <p:cNvPr id="3" name="Freeform 2"/>
            <p:cNvSpPr/>
            <p:nvPr/>
          </p:nvSpPr>
          <p:spPr>
            <a:xfrm>
              <a:off x="251561" y="1961679"/>
              <a:ext cx="4012895" cy="627008"/>
            </a:xfrm>
            <a:custGeom>
              <a:avLst/>
              <a:gdLst>
                <a:gd name="connsiteX0" fmla="*/ 0 w 4012895"/>
                <a:gd name="connsiteY0" fmla="*/ 0 h 733628"/>
                <a:gd name="connsiteX1" fmla="*/ 4012895 w 4012895"/>
                <a:gd name="connsiteY1" fmla="*/ 0 h 733628"/>
                <a:gd name="connsiteX2" fmla="*/ 4012895 w 4012895"/>
                <a:gd name="connsiteY2" fmla="*/ 733628 h 733628"/>
                <a:gd name="connsiteX3" fmla="*/ 0 w 4012895"/>
                <a:gd name="connsiteY3" fmla="*/ 733628 h 733628"/>
                <a:gd name="connsiteX4" fmla="*/ 0 w 4012895"/>
                <a:gd name="connsiteY4" fmla="*/ 0 h 73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733628">
                  <a:moveTo>
                    <a:pt x="0" y="0"/>
                  </a:moveTo>
                  <a:lnTo>
                    <a:pt x="4012895" y="0"/>
                  </a:lnTo>
                  <a:lnTo>
                    <a:pt x="4012895" y="733628"/>
                  </a:lnTo>
                  <a:lnTo>
                    <a:pt x="0" y="733628"/>
                  </a:lnTo>
                  <a:lnTo>
                    <a:pt x="0" y="0"/>
                  </a:lnTo>
                  <a:close/>
                </a:path>
              </a:pathLst>
            </a:custGeom>
            <a:solidFill>
              <a:srgbClr val="1F608A"/>
            </a:solidFill>
            <a:ln w="6350" cap="flat" cmpd="sng" algn="ctr">
              <a:solidFill>
                <a:srgbClr val="1F608A"/>
              </a:solidFill>
              <a:prstDash val="solid"/>
              <a:miter lim="800000"/>
            </a:ln>
            <a:effectLst/>
          </p:spPr>
          <p:style>
            <a:lnRef idx="1">
              <a:scrgbClr r="0" g="0" b="0"/>
            </a:lnRef>
            <a:fillRef idx="3">
              <a:scrgbClr r="0" g="0" b="0"/>
            </a:fillRef>
            <a:effectRef idx="2">
              <a:scrgbClr r="0" g="0" b="0"/>
            </a:effectRef>
            <a:fontRef idx="minor">
              <a:schemeClr val="lt1"/>
            </a:fontRef>
          </p:style>
          <p:txBody>
            <a:bodyPr spcFirstLastPara="0" vert="horz" wrap="square" lIns="227584" tIns="130048" rIns="227584" bIns="130048" numCol="1" spcCol="1270" anchor="ctr" anchorCtr="0">
              <a:noAutofit/>
            </a:bodyPr>
            <a:lstStyle/>
            <a:p>
              <a:pPr algn="ctr"/>
              <a:r>
                <a:rPr lang="id-ID" sz="3200" dirty="0" smtClean="0">
                  <a:latin typeface="Open Sans" panose="020B0606030504020204" pitchFamily="34" charset="0"/>
                  <a:ea typeface="Open Sans" panose="020B0606030504020204" pitchFamily="34" charset="0"/>
                  <a:cs typeface="Open Sans" panose="020B0606030504020204" pitchFamily="34" charset="0"/>
                </a:rPr>
                <a:t>SKRIPSI</a:t>
              </a:r>
              <a:endParaRPr lang="id-ID" sz="32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reeform 3"/>
            <p:cNvSpPr/>
            <p:nvPr/>
          </p:nvSpPr>
          <p:spPr>
            <a:xfrm>
              <a:off x="251561" y="2588687"/>
              <a:ext cx="4012895" cy="2818478"/>
            </a:xfrm>
            <a:custGeom>
              <a:avLst/>
              <a:gdLst>
                <a:gd name="connsiteX0" fmla="*/ 0 w 4012895"/>
                <a:gd name="connsiteY0" fmla="*/ 0 h 3281132"/>
                <a:gd name="connsiteX1" fmla="*/ 4012895 w 4012895"/>
                <a:gd name="connsiteY1" fmla="*/ 0 h 3281132"/>
                <a:gd name="connsiteX2" fmla="*/ 4012895 w 4012895"/>
                <a:gd name="connsiteY2" fmla="*/ 3281132 h 3281132"/>
                <a:gd name="connsiteX3" fmla="*/ 0 w 4012895"/>
                <a:gd name="connsiteY3" fmla="*/ 3281132 h 3281132"/>
                <a:gd name="connsiteX4" fmla="*/ 0 w 4012895"/>
                <a:gd name="connsiteY4" fmla="*/ 0 h 328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3281132">
                  <a:moveTo>
                    <a:pt x="0" y="0"/>
                  </a:moveTo>
                  <a:lnTo>
                    <a:pt x="4012895" y="0"/>
                  </a:lnTo>
                  <a:lnTo>
                    <a:pt x="4012895" y="3281132"/>
                  </a:lnTo>
                  <a:lnTo>
                    <a:pt x="0" y="3281132"/>
                  </a:lnTo>
                  <a:lnTo>
                    <a:pt x="0" y="0"/>
                  </a:lnTo>
                  <a:close/>
                </a:path>
              </a:pathLst>
            </a:custGeom>
            <a:solidFill>
              <a:schemeClr val="bg1">
                <a:alpha val="90000"/>
              </a:schemeClr>
            </a:solidFill>
            <a:ln w="6350" cap="flat" cmpd="sng" algn="ctr">
              <a:solidFill>
                <a:srgbClr val="16A085">
                  <a:tint val="40000"/>
                  <a:alpha val="90000"/>
                  <a:hueOff val="0"/>
                  <a:satOff val="0"/>
                  <a:lumOff val="0"/>
                  <a:alphaOff val="0"/>
                </a:srgbClr>
              </a:solidFill>
              <a:prstDash val="solid"/>
              <a:miter lim="800000"/>
            </a:ln>
            <a:effectLst/>
          </p:spPr>
          <p:style>
            <a:lnRef idx="1">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971550" lvl="1" indent="-514350">
                <a:buFont typeface="+mj-lt"/>
                <a:buAutoNum type="romanUcPeriod"/>
              </a:pPr>
              <a:r>
                <a:rPr lang="id-ID" sz="2000" dirty="0">
                  <a:latin typeface="Open Sans" panose="020B0606030504020204" pitchFamily="34" charset="0"/>
                  <a:ea typeface="Open Sans" panose="020B0606030504020204" pitchFamily="34" charset="0"/>
                  <a:cs typeface="Open Sans" panose="020B0606030504020204" pitchFamily="34" charset="0"/>
                </a:rPr>
                <a:t>PENDAHULUAN </a:t>
              </a:r>
              <a:r>
                <a:rPr lang="id-ID" sz="2000" dirty="0" smtClean="0">
                  <a:latin typeface="Open Sans" panose="020B0606030504020204" pitchFamily="34" charset="0"/>
                  <a:ea typeface="Open Sans" panose="020B0606030504020204" pitchFamily="34" charset="0"/>
                  <a:cs typeface="Open Sans" panose="020B0606030504020204" pitchFamily="34" charset="0"/>
                </a:rPr>
                <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LANDASAN TEORI</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ANALISIS MASALAH </a:t>
              </a:r>
              <a:r>
                <a:rPr lang="id-ID" sz="2000" dirty="0">
                  <a:latin typeface="Open Sans" panose="020B0606030504020204" pitchFamily="34" charset="0"/>
                  <a:ea typeface="Open Sans" panose="020B0606030504020204" pitchFamily="34" charset="0"/>
                  <a:cs typeface="Open Sans" panose="020B0606030504020204" pitchFamily="34" charset="0"/>
                </a:rPr>
                <a:t>DAN PERANCANGAN </a:t>
              </a:r>
              <a:r>
                <a:rPr lang="id-ID" sz="2000" dirty="0" smtClean="0">
                  <a:latin typeface="Open Sans" panose="020B0606030504020204" pitchFamily="34" charset="0"/>
                  <a:ea typeface="Open Sans" panose="020B0606030504020204" pitchFamily="34" charset="0"/>
                  <a:cs typeface="Open Sans" panose="020B0606030504020204" pitchFamily="34" charset="0"/>
                </a:rPr>
                <a:t>SOLUSI</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smtClean="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IMPLEMENTASI </a:t>
              </a:r>
              <a:r>
                <a:rPr lang="id-ID" sz="2000" dirty="0">
                  <a:latin typeface="Open Sans" panose="020B0606030504020204" pitchFamily="34" charset="0"/>
                  <a:ea typeface="Open Sans" panose="020B0606030504020204" pitchFamily="34" charset="0"/>
                  <a:cs typeface="Open Sans" panose="020B0606030504020204" pitchFamily="34" charset="0"/>
                </a:rPr>
                <a:t>DAN UJI COBA SOLUSI</a:t>
              </a:r>
              <a:r>
                <a:rPr lang="id-ID" sz="2000" dirty="0" smtClean="0">
                  <a:latin typeface="Open Sans" panose="020B0606030504020204" pitchFamily="34" charset="0"/>
                  <a:ea typeface="Open Sans" panose="020B0606030504020204" pitchFamily="34" charset="0"/>
                  <a:cs typeface="Open Sans" panose="020B0606030504020204" pitchFamily="34" charset="0"/>
                </a:rPr>
                <a:t> </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PENUTUP</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DAFTAR </a:t>
              </a:r>
              <a:r>
                <a:rPr lang="id-ID" sz="2000" dirty="0">
                  <a:latin typeface="Open Sans" panose="020B0606030504020204" pitchFamily="34" charset="0"/>
                  <a:ea typeface="Open Sans" panose="020B0606030504020204" pitchFamily="34" charset="0"/>
                  <a:cs typeface="Open Sans" panose="020B0606030504020204" pitchFamily="34" charset="0"/>
                </a:rPr>
                <a:t>PUSTAKA</a:t>
              </a:r>
              <a:endParaRPr lang="id-ID" sz="14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 name="Group 4"/>
          <p:cNvGrpSpPr/>
          <p:nvPr/>
        </p:nvGrpSpPr>
        <p:grpSpPr>
          <a:xfrm>
            <a:off x="6540762" y="1325562"/>
            <a:ext cx="4622538" cy="5176837"/>
            <a:chOff x="4826262" y="1961679"/>
            <a:chExt cx="4012895" cy="4014760"/>
          </a:xfrm>
        </p:grpSpPr>
        <p:sp>
          <p:nvSpPr>
            <p:cNvPr id="6" name="Freeform 5"/>
            <p:cNvSpPr/>
            <p:nvPr/>
          </p:nvSpPr>
          <p:spPr>
            <a:xfrm>
              <a:off x="4826262" y="1961679"/>
              <a:ext cx="4012895" cy="733628"/>
            </a:xfrm>
            <a:custGeom>
              <a:avLst/>
              <a:gdLst>
                <a:gd name="connsiteX0" fmla="*/ 0 w 4012895"/>
                <a:gd name="connsiteY0" fmla="*/ 0 h 733628"/>
                <a:gd name="connsiteX1" fmla="*/ 4012895 w 4012895"/>
                <a:gd name="connsiteY1" fmla="*/ 0 h 733628"/>
                <a:gd name="connsiteX2" fmla="*/ 4012895 w 4012895"/>
                <a:gd name="connsiteY2" fmla="*/ 733628 h 733628"/>
                <a:gd name="connsiteX3" fmla="*/ 0 w 4012895"/>
                <a:gd name="connsiteY3" fmla="*/ 733628 h 733628"/>
                <a:gd name="connsiteX4" fmla="*/ 0 w 4012895"/>
                <a:gd name="connsiteY4" fmla="*/ 0 h 73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733628">
                  <a:moveTo>
                    <a:pt x="0" y="0"/>
                  </a:moveTo>
                  <a:lnTo>
                    <a:pt x="4012895" y="0"/>
                  </a:lnTo>
                  <a:lnTo>
                    <a:pt x="4012895" y="733628"/>
                  </a:lnTo>
                  <a:lnTo>
                    <a:pt x="0" y="733628"/>
                  </a:lnTo>
                  <a:lnTo>
                    <a:pt x="0" y="0"/>
                  </a:lnTo>
                  <a:close/>
                </a:path>
              </a:pathLst>
            </a:custGeom>
            <a:solidFill>
              <a:srgbClr val="F17C3F"/>
            </a:solidFill>
            <a:ln w="6350" cap="flat" cmpd="sng" algn="ctr">
              <a:solidFill>
                <a:srgbClr val="9BBB59">
                  <a:hueOff val="0"/>
                  <a:satOff val="0"/>
                  <a:lumOff val="0"/>
                  <a:alphaOff val="0"/>
                </a:srgbClr>
              </a:solidFill>
              <a:prstDash val="solid"/>
              <a:miter lim="800000"/>
            </a:ln>
            <a:effectLst/>
          </p:spPr>
          <p:style>
            <a:lnRef idx="1">
              <a:scrgbClr r="0" g="0" b="0"/>
            </a:lnRef>
            <a:fillRef idx="3">
              <a:scrgbClr r="0" g="0" b="0"/>
            </a:fillRef>
            <a:effectRef idx="2">
              <a:scrgbClr r="0" g="0" b="0"/>
            </a:effectRef>
            <a:fontRef idx="minor">
              <a:schemeClr val="lt1"/>
            </a:fontRef>
          </p:style>
          <p:txBody>
            <a:bodyPr spcFirstLastPara="0" vert="horz" wrap="square" lIns="227584" tIns="130048" rIns="227584" bIns="130048" numCol="1" spcCol="1270" anchor="ctr" anchorCtr="0">
              <a:noAutofit/>
            </a:bodyPr>
            <a:lstStyle/>
            <a:p>
              <a:pPr algn="ctr"/>
              <a:r>
                <a:rPr lang="id-ID" sz="3200" dirty="0" smtClean="0">
                  <a:latin typeface="Open Sans" panose="020B0606030504020204" pitchFamily="34" charset="0"/>
                  <a:ea typeface="Open Sans" panose="020B0606030504020204" pitchFamily="34" charset="0"/>
                  <a:cs typeface="Open Sans" panose="020B0606030504020204" pitchFamily="34" charset="0"/>
                </a:rPr>
                <a:t>JURNAL</a:t>
              </a:r>
              <a:endParaRPr lang="id-ID" sz="32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6"/>
            <p:cNvSpPr/>
            <p:nvPr/>
          </p:nvSpPr>
          <p:spPr>
            <a:xfrm>
              <a:off x="4826262" y="2695307"/>
              <a:ext cx="4012895" cy="3281132"/>
            </a:xfrm>
            <a:custGeom>
              <a:avLst/>
              <a:gdLst>
                <a:gd name="connsiteX0" fmla="*/ 0 w 4012895"/>
                <a:gd name="connsiteY0" fmla="*/ 0 h 3281132"/>
                <a:gd name="connsiteX1" fmla="*/ 4012895 w 4012895"/>
                <a:gd name="connsiteY1" fmla="*/ 0 h 3281132"/>
                <a:gd name="connsiteX2" fmla="*/ 4012895 w 4012895"/>
                <a:gd name="connsiteY2" fmla="*/ 3281132 h 3281132"/>
                <a:gd name="connsiteX3" fmla="*/ 0 w 4012895"/>
                <a:gd name="connsiteY3" fmla="*/ 3281132 h 3281132"/>
                <a:gd name="connsiteX4" fmla="*/ 0 w 4012895"/>
                <a:gd name="connsiteY4" fmla="*/ 0 h 328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3281132">
                  <a:moveTo>
                    <a:pt x="0" y="0"/>
                  </a:moveTo>
                  <a:lnTo>
                    <a:pt x="4012895" y="0"/>
                  </a:lnTo>
                  <a:lnTo>
                    <a:pt x="4012895" y="3281132"/>
                  </a:lnTo>
                  <a:lnTo>
                    <a:pt x="0" y="3281132"/>
                  </a:lnTo>
                  <a:lnTo>
                    <a:pt x="0" y="0"/>
                  </a:lnTo>
                  <a:close/>
                </a:path>
              </a:pathLst>
            </a:custGeom>
            <a:solidFill>
              <a:schemeClr val="bg1">
                <a:alpha val="90000"/>
              </a:schemeClr>
            </a:solidFill>
            <a:ln w="6350" cap="flat" cmpd="sng" algn="ctr">
              <a:solidFill>
                <a:srgbClr val="9BBB59">
                  <a:tint val="40000"/>
                  <a:alpha val="90000"/>
                  <a:hueOff val="0"/>
                  <a:satOff val="0"/>
                  <a:lumOff val="0"/>
                  <a:alphaOff val="0"/>
                </a:srgbClr>
              </a:solidFill>
              <a:prstDash val="solid"/>
              <a:miter lim="800000"/>
            </a:ln>
            <a:effectLst/>
          </p:spPr>
          <p:style>
            <a:lnRef idx="1">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PENDAHULUAN </a:t>
              </a:r>
              <a:r>
                <a:rPr lang="id-ID" dirty="0" smtClean="0">
                  <a:latin typeface="Open Sans" panose="020B0606030504020204" pitchFamily="34" charset="0"/>
                  <a:ea typeface="Open Sans" panose="020B0606030504020204" pitchFamily="34" charset="0"/>
                  <a:cs typeface="Open Sans" panose="020B0606030504020204" pitchFamily="34" charset="0"/>
                </a:rPr>
                <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PENELITIAN </a:t>
              </a:r>
              <a:r>
                <a:rPr lang="id-ID" dirty="0" smtClean="0">
                  <a:latin typeface="Open Sans" panose="020B0606030504020204" pitchFamily="34" charset="0"/>
                  <a:ea typeface="Open Sans" panose="020B0606030504020204" pitchFamily="34" charset="0"/>
                  <a:cs typeface="Open Sans" panose="020B0606030504020204" pitchFamily="34" charset="0"/>
                </a:rPr>
                <a:t>SEBELUMNYA</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METODE </a:t>
              </a:r>
              <a:r>
                <a:rPr lang="id-ID" dirty="0" smtClean="0">
                  <a:latin typeface="Open Sans" panose="020B0606030504020204" pitchFamily="34" charset="0"/>
                  <a:ea typeface="Open Sans" panose="020B0606030504020204" pitchFamily="34" charset="0"/>
                  <a:cs typeface="Open Sans" panose="020B0606030504020204" pitchFamily="34" charset="0"/>
                </a:rPr>
                <a:t>PENELITIAN</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HASIL DAN PEMBAHASAN </a:t>
              </a:r>
              <a:r>
                <a:rPr lang="id-ID" dirty="0" smtClean="0">
                  <a:latin typeface="Open Sans" panose="020B0606030504020204" pitchFamily="34" charset="0"/>
                  <a:ea typeface="Open Sans" panose="020B0606030504020204" pitchFamily="34" charset="0"/>
                  <a:cs typeface="Open Sans" panose="020B0606030504020204" pitchFamily="34" charset="0"/>
                </a:rPr>
                <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smtClean="0">
                  <a:latin typeface="Open Sans" panose="020B0606030504020204" pitchFamily="34" charset="0"/>
                  <a:ea typeface="Open Sans" panose="020B0606030504020204" pitchFamily="34" charset="0"/>
                  <a:cs typeface="Open Sans" panose="020B0606030504020204" pitchFamily="34" charset="0"/>
                </a:rPr>
                <a:t>KESIMPULAN</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UCAPAN TERIMA KASIH (Jika ada</a:t>
              </a:r>
              <a:r>
                <a:rPr lang="id-ID" dirty="0" smtClean="0">
                  <a:latin typeface="Open Sans" panose="020B0606030504020204" pitchFamily="34" charset="0"/>
                  <a:ea typeface="Open Sans" panose="020B0606030504020204" pitchFamily="34" charset="0"/>
                  <a:cs typeface="Open Sans" panose="020B0606030504020204" pitchFamily="34" charset="0"/>
                </a:rPr>
                <a:t>)</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DAFTAR PUSTAKA</a:t>
              </a:r>
              <a:endParaRPr lang="id-ID" sz="1200" dirty="0"/>
            </a:p>
          </p:txBody>
        </p:sp>
      </p:grpSp>
      <p:sp>
        <p:nvSpPr>
          <p:cNvPr id="8" name="Title 7"/>
          <p:cNvSpPr>
            <a:spLocks noGrp="1"/>
          </p:cNvSpPr>
          <p:nvPr>
            <p:ph type="title"/>
          </p:nvPr>
        </p:nvSpPr>
        <p:spPr>
          <a:xfrm>
            <a:off x="874123" y="274121"/>
            <a:ext cx="10515600" cy="1009650"/>
          </a:xfrm>
        </p:spPr>
        <p:txBody>
          <a:bodyPr>
            <a:normAutofit fontScale="90000"/>
          </a:bodyPr>
          <a:lstStyle/>
          <a:p>
            <a:pPr algn="ctr"/>
            <a:r>
              <a:rPr lang="id-ID" dirty="0" smtClean="0">
                <a:latin typeface="Roboto Black" panose="02000000000000000000" pitchFamily="2" charset="0"/>
                <a:ea typeface="Roboto Black" panose="02000000000000000000" pitchFamily="2" charset="0"/>
              </a:rPr>
              <a:t>KONVERSI SISTEMATIKA PENULISAN (PRODI TI/SK)</a:t>
            </a:r>
            <a:endParaRPr lang="id-ID" dirty="0">
              <a:latin typeface="Roboto Black" panose="02000000000000000000" pitchFamily="2" charset="0"/>
              <a:ea typeface="Roboto Black" panose="02000000000000000000" pitchFamily="2" charset="0"/>
            </a:endParaRPr>
          </a:p>
        </p:txBody>
      </p:sp>
      <p:cxnSp>
        <p:nvCxnSpPr>
          <p:cNvPr id="10" name="Straight Arrow Connector 9"/>
          <p:cNvCxnSpPr/>
          <p:nvPr/>
        </p:nvCxnSpPr>
        <p:spPr>
          <a:xfrm flipV="1">
            <a:off x="4171950" y="2514600"/>
            <a:ext cx="2647950" cy="1905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V="1">
            <a:off x="4171950" y="2650244"/>
            <a:ext cx="2647950" cy="41680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V="1">
            <a:off x="4171950" y="3014951"/>
            <a:ext cx="2647950" cy="15630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flipV="1">
            <a:off x="5105400" y="3636999"/>
            <a:ext cx="1946275" cy="12748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a:off x="5105400" y="3870813"/>
            <a:ext cx="1946275" cy="24165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p:nvPr/>
        </p:nvCxnSpPr>
        <p:spPr>
          <a:xfrm flipV="1">
            <a:off x="5495925" y="4213630"/>
            <a:ext cx="1555750" cy="40764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nvCxnSpPr>
        <p:spPr>
          <a:xfrm flipV="1">
            <a:off x="3190875" y="4757738"/>
            <a:ext cx="3860800" cy="75889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p:cNvCxnSpPr/>
          <p:nvPr/>
        </p:nvCxnSpPr>
        <p:spPr>
          <a:xfrm flipV="1">
            <a:off x="4171950" y="6115374"/>
            <a:ext cx="2840889" cy="3767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755873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924661" y="1330327"/>
            <a:ext cx="4803039" cy="5172073"/>
            <a:chOff x="251561" y="1961679"/>
            <a:chExt cx="4012895" cy="3445486"/>
          </a:xfrm>
        </p:grpSpPr>
        <p:sp>
          <p:nvSpPr>
            <p:cNvPr id="3" name="Freeform 2"/>
            <p:cNvSpPr/>
            <p:nvPr/>
          </p:nvSpPr>
          <p:spPr>
            <a:xfrm>
              <a:off x="251561" y="1961679"/>
              <a:ext cx="4012895" cy="627008"/>
            </a:xfrm>
            <a:custGeom>
              <a:avLst/>
              <a:gdLst>
                <a:gd name="connsiteX0" fmla="*/ 0 w 4012895"/>
                <a:gd name="connsiteY0" fmla="*/ 0 h 733628"/>
                <a:gd name="connsiteX1" fmla="*/ 4012895 w 4012895"/>
                <a:gd name="connsiteY1" fmla="*/ 0 h 733628"/>
                <a:gd name="connsiteX2" fmla="*/ 4012895 w 4012895"/>
                <a:gd name="connsiteY2" fmla="*/ 733628 h 733628"/>
                <a:gd name="connsiteX3" fmla="*/ 0 w 4012895"/>
                <a:gd name="connsiteY3" fmla="*/ 733628 h 733628"/>
                <a:gd name="connsiteX4" fmla="*/ 0 w 4012895"/>
                <a:gd name="connsiteY4" fmla="*/ 0 h 73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733628">
                  <a:moveTo>
                    <a:pt x="0" y="0"/>
                  </a:moveTo>
                  <a:lnTo>
                    <a:pt x="4012895" y="0"/>
                  </a:lnTo>
                  <a:lnTo>
                    <a:pt x="4012895" y="733628"/>
                  </a:lnTo>
                  <a:lnTo>
                    <a:pt x="0" y="733628"/>
                  </a:lnTo>
                  <a:lnTo>
                    <a:pt x="0" y="0"/>
                  </a:lnTo>
                  <a:close/>
                </a:path>
              </a:pathLst>
            </a:custGeom>
            <a:solidFill>
              <a:srgbClr val="FF0000"/>
            </a:solidFill>
            <a:ln w="6350" cap="flat" cmpd="sng" algn="ctr">
              <a:solidFill>
                <a:srgbClr val="7BB21B"/>
              </a:solidFill>
              <a:prstDash val="solid"/>
              <a:miter lim="800000"/>
            </a:ln>
            <a:effectLst/>
          </p:spPr>
          <p:style>
            <a:lnRef idx="1">
              <a:scrgbClr r="0" g="0" b="0"/>
            </a:lnRef>
            <a:fillRef idx="3">
              <a:scrgbClr r="0" g="0" b="0"/>
            </a:fillRef>
            <a:effectRef idx="2">
              <a:scrgbClr r="0" g="0" b="0"/>
            </a:effectRef>
            <a:fontRef idx="minor">
              <a:schemeClr val="lt1"/>
            </a:fontRef>
          </p:style>
          <p:txBody>
            <a:bodyPr spcFirstLastPara="0" vert="horz" wrap="square" lIns="227584" tIns="130048" rIns="227584" bIns="130048" numCol="1" spcCol="1270" anchor="ctr" anchorCtr="0">
              <a:noAutofit/>
            </a:bodyPr>
            <a:lstStyle/>
            <a:p>
              <a:pPr algn="ctr"/>
              <a:r>
                <a:rPr lang="id-ID" sz="3600" b="1" dirty="0" smtClean="0">
                  <a:latin typeface="Open Sans" panose="020B0606030504020204" pitchFamily="34" charset="0"/>
                  <a:ea typeface="Open Sans" panose="020B0606030504020204" pitchFamily="34" charset="0"/>
                  <a:cs typeface="Open Sans" panose="020B0606030504020204" pitchFamily="34" charset="0"/>
                </a:rPr>
                <a:t>SKRIPSI</a:t>
              </a:r>
              <a:endParaRPr lang="id-ID" sz="3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reeform 3"/>
            <p:cNvSpPr/>
            <p:nvPr/>
          </p:nvSpPr>
          <p:spPr>
            <a:xfrm>
              <a:off x="251561" y="2588687"/>
              <a:ext cx="4012895" cy="2818478"/>
            </a:xfrm>
            <a:custGeom>
              <a:avLst/>
              <a:gdLst>
                <a:gd name="connsiteX0" fmla="*/ 0 w 4012895"/>
                <a:gd name="connsiteY0" fmla="*/ 0 h 3281132"/>
                <a:gd name="connsiteX1" fmla="*/ 4012895 w 4012895"/>
                <a:gd name="connsiteY1" fmla="*/ 0 h 3281132"/>
                <a:gd name="connsiteX2" fmla="*/ 4012895 w 4012895"/>
                <a:gd name="connsiteY2" fmla="*/ 3281132 h 3281132"/>
                <a:gd name="connsiteX3" fmla="*/ 0 w 4012895"/>
                <a:gd name="connsiteY3" fmla="*/ 3281132 h 3281132"/>
                <a:gd name="connsiteX4" fmla="*/ 0 w 4012895"/>
                <a:gd name="connsiteY4" fmla="*/ 0 h 328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3281132">
                  <a:moveTo>
                    <a:pt x="0" y="0"/>
                  </a:moveTo>
                  <a:lnTo>
                    <a:pt x="4012895" y="0"/>
                  </a:lnTo>
                  <a:lnTo>
                    <a:pt x="4012895" y="3281132"/>
                  </a:lnTo>
                  <a:lnTo>
                    <a:pt x="0" y="3281132"/>
                  </a:lnTo>
                  <a:lnTo>
                    <a:pt x="0" y="0"/>
                  </a:lnTo>
                  <a:close/>
                </a:path>
              </a:pathLst>
            </a:custGeom>
            <a:solidFill>
              <a:schemeClr val="bg1">
                <a:alpha val="90000"/>
              </a:schemeClr>
            </a:solidFill>
            <a:ln w="6350" cap="flat" cmpd="sng" algn="ctr">
              <a:solidFill>
                <a:srgbClr val="16A085">
                  <a:tint val="40000"/>
                  <a:alpha val="90000"/>
                  <a:hueOff val="0"/>
                  <a:satOff val="0"/>
                  <a:lumOff val="0"/>
                  <a:alphaOff val="0"/>
                </a:srgbClr>
              </a:solidFill>
              <a:prstDash val="solid"/>
              <a:miter lim="800000"/>
            </a:ln>
            <a:effectLst/>
          </p:spPr>
          <p:style>
            <a:lnRef idx="1">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971550" lvl="1" indent="-514350">
                <a:buFont typeface="+mj-lt"/>
                <a:buAutoNum type="romanUcPeriod"/>
              </a:pPr>
              <a:r>
                <a:rPr lang="id-ID" sz="2000" dirty="0">
                  <a:latin typeface="Open Sans" panose="020B0606030504020204" pitchFamily="34" charset="0"/>
                  <a:ea typeface="Open Sans" panose="020B0606030504020204" pitchFamily="34" charset="0"/>
                  <a:cs typeface="Open Sans" panose="020B0606030504020204" pitchFamily="34" charset="0"/>
                </a:rPr>
                <a:t>PENDAHULUAN </a:t>
              </a:r>
              <a:r>
                <a:rPr lang="id-ID" sz="2000" dirty="0" smtClean="0">
                  <a:latin typeface="Open Sans" panose="020B0606030504020204" pitchFamily="34" charset="0"/>
                  <a:ea typeface="Open Sans" panose="020B0606030504020204" pitchFamily="34" charset="0"/>
                  <a:cs typeface="Open Sans" panose="020B0606030504020204" pitchFamily="34" charset="0"/>
                </a:rPr>
                <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LANDASAN TEORI</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METODE PENELITIAN</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smtClean="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ANALISIS DAN PEMBAHASAN</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PENUTUP</a:t>
              </a:r>
              <a:br>
                <a:rPr lang="id-ID" sz="2000" dirty="0" smtClean="0">
                  <a:latin typeface="Open Sans" panose="020B0606030504020204" pitchFamily="34" charset="0"/>
                  <a:ea typeface="Open Sans" panose="020B0606030504020204" pitchFamily="34" charset="0"/>
                  <a:cs typeface="Open Sans" panose="020B0606030504020204" pitchFamily="34" charset="0"/>
                </a:rPr>
              </a:br>
              <a:endParaRPr lang="id-ID" sz="2000"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romanUcPeriod"/>
              </a:pPr>
              <a:r>
                <a:rPr lang="id-ID" sz="2000" dirty="0" smtClean="0">
                  <a:latin typeface="Open Sans" panose="020B0606030504020204" pitchFamily="34" charset="0"/>
                  <a:ea typeface="Open Sans" panose="020B0606030504020204" pitchFamily="34" charset="0"/>
                  <a:cs typeface="Open Sans" panose="020B0606030504020204" pitchFamily="34" charset="0"/>
                </a:rPr>
                <a:t>DAFTAR </a:t>
              </a:r>
              <a:r>
                <a:rPr lang="id-ID" sz="2000" dirty="0">
                  <a:latin typeface="Open Sans" panose="020B0606030504020204" pitchFamily="34" charset="0"/>
                  <a:ea typeface="Open Sans" panose="020B0606030504020204" pitchFamily="34" charset="0"/>
                  <a:cs typeface="Open Sans" panose="020B0606030504020204" pitchFamily="34" charset="0"/>
                </a:rPr>
                <a:t>PUSTAKA</a:t>
              </a:r>
              <a:endParaRPr lang="id-ID" sz="14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 name="Group 4"/>
          <p:cNvGrpSpPr/>
          <p:nvPr/>
        </p:nvGrpSpPr>
        <p:grpSpPr>
          <a:xfrm>
            <a:off x="6540762" y="1325562"/>
            <a:ext cx="4622538" cy="5176837"/>
            <a:chOff x="4826262" y="1961679"/>
            <a:chExt cx="4012895" cy="4014760"/>
          </a:xfrm>
        </p:grpSpPr>
        <p:sp>
          <p:nvSpPr>
            <p:cNvPr id="6" name="Freeform 5"/>
            <p:cNvSpPr/>
            <p:nvPr/>
          </p:nvSpPr>
          <p:spPr>
            <a:xfrm>
              <a:off x="4826262" y="1961679"/>
              <a:ext cx="4012895" cy="733628"/>
            </a:xfrm>
            <a:custGeom>
              <a:avLst/>
              <a:gdLst>
                <a:gd name="connsiteX0" fmla="*/ 0 w 4012895"/>
                <a:gd name="connsiteY0" fmla="*/ 0 h 733628"/>
                <a:gd name="connsiteX1" fmla="*/ 4012895 w 4012895"/>
                <a:gd name="connsiteY1" fmla="*/ 0 h 733628"/>
                <a:gd name="connsiteX2" fmla="*/ 4012895 w 4012895"/>
                <a:gd name="connsiteY2" fmla="*/ 733628 h 733628"/>
                <a:gd name="connsiteX3" fmla="*/ 0 w 4012895"/>
                <a:gd name="connsiteY3" fmla="*/ 733628 h 733628"/>
                <a:gd name="connsiteX4" fmla="*/ 0 w 4012895"/>
                <a:gd name="connsiteY4" fmla="*/ 0 h 73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733628">
                  <a:moveTo>
                    <a:pt x="0" y="0"/>
                  </a:moveTo>
                  <a:lnTo>
                    <a:pt x="4012895" y="0"/>
                  </a:lnTo>
                  <a:lnTo>
                    <a:pt x="4012895" y="733628"/>
                  </a:lnTo>
                  <a:lnTo>
                    <a:pt x="0" y="733628"/>
                  </a:lnTo>
                  <a:lnTo>
                    <a:pt x="0" y="0"/>
                  </a:lnTo>
                  <a:close/>
                </a:path>
              </a:pathLst>
            </a:custGeom>
            <a:solidFill>
              <a:srgbClr val="F17C3F"/>
            </a:solidFill>
            <a:ln w="6350" cap="flat" cmpd="sng" algn="ctr">
              <a:solidFill>
                <a:srgbClr val="9BBB59">
                  <a:hueOff val="0"/>
                  <a:satOff val="0"/>
                  <a:lumOff val="0"/>
                  <a:alphaOff val="0"/>
                </a:srgbClr>
              </a:solidFill>
              <a:prstDash val="solid"/>
              <a:miter lim="800000"/>
            </a:ln>
            <a:effectLst/>
          </p:spPr>
          <p:style>
            <a:lnRef idx="1">
              <a:scrgbClr r="0" g="0" b="0"/>
            </a:lnRef>
            <a:fillRef idx="3">
              <a:scrgbClr r="0" g="0" b="0"/>
            </a:fillRef>
            <a:effectRef idx="2">
              <a:scrgbClr r="0" g="0" b="0"/>
            </a:effectRef>
            <a:fontRef idx="minor">
              <a:schemeClr val="lt1"/>
            </a:fontRef>
          </p:style>
          <p:txBody>
            <a:bodyPr spcFirstLastPara="0" vert="horz" wrap="square" lIns="227584" tIns="130048" rIns="227584" bIns="130048" numCol="1" spcCol="1270" anchor="ctr" anchorCtr="0">
              <a:noAutofit/>
            </a:bodyPr>
            <a:lstStyle/>
            <a:p>
              <a:pPr algn="ctr"/>
              <a:r>
                <a:rPr lang="id-ID" sz="3600" b="1" dirty="0" smtClean="0">
                  <a:latin typeface="Open Sans" panose="020B0606030504020204" pitchFamily="34" charset="0"/>
                  <a:ea typeface="Open Sans" panose="020B0606030504020204" pitchFamily="34" charset="0"/>
                  <a:cs typeface="Open Sans" panose="020B0606030504020204" pitchFamily="34" charset="0"/>
                </a:rPr>
                <a:t>JURNAL</a:t>
              </a:r>
              <a:endParaRPr lang="id-ID" sz="3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6"/>
            <p:cNvSpPr/>
            <p:nvPr/>
          </p:nvSpPr>
          <p:spPr>
            <a:xfrm>
              <a:off x="4826262" y="2695307"/>
              <a:ext cx="4012895" cy="3281132"/>
            </a:xfrm>
            <a:custGeom>
              <a:avLst/>
              <a:gdLst>
                <a:gd name="connsiteX0" fmla="*/ 0 w 4012895"/>
                <a:gd name="connsiteY0" fmla="*/ 0 h 3281132"/>
                <a:gd name="connsiteX1" fmla="*/ 4012895 w 4012895"/>
                <a:gd name="connsiteY1" fmla="*/ 0 h 3281132"/>
                <a:gd name="connsiteX2" fmla="*/ 4012895 w 4012895"/>
                <a:gd name="connsiteY2" fmla="*/ 3281132 h 3281132"/>
                <a:gd name="connsiteX3" fmla="*/ 0 w 4012895"/>
                <a:gd name="connsiteY3" fmla="*/ 3281132 h 3281132"/>
                <a:gd name="connsiteX4" fmla="*/ 0 w 4012895"/>
                <a:gd name="connsiteY4" fmla="*/ 0 h 328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3281132">
                  <a:moveTo>
                    <a:pt x="0" y="0"/>
                  </a:moveTo>
                  <a:lnTo>
                    <a:pt x="4012895" y="0"/>
                  </a:lnTo>
                  <a:lnTo>
                    <a:pt x="4012895" y="3281132"/>
                  </a:lnTo>
                  <a:lnTo>
                    <a:pt x="0" y="3281132"/>
                  </a:lnTo>
                  <a:lnTo>
                    <a:pt x="0" y="0"/>
                  </a:lnTo>
                  <a:close/>
                </a:path>
              </a:pathLst>
            </a:custGeom>
            <a:solidFill>
              <a:schemeClr val="bg1">
                <a:alpha val="90000"/>
              </a:schemeClr>
            </a:solidFill>
            <a:ln w="6350" cap="flat" cmpd="sng" algn="ctr">
              <a:solidFill>
                <a:srgbClr val="9BBB59">
                  <a:tint val="40000"/>
                  <a:alpha val="90000"/>
                  <a:hueOff val="0"/>
                  <a:satOff val="0"/>
                  <a:lumOff val="0"/>
                  <a:alphaOff val="0"/>
                </a:srgbClr>
              </a:solidFill>
              <a:prstDash val="solid"/>
              <a:miter lim="800000"/>
            </a:ln>
            <a:effectLst/>
          </p:spPr>
          <p:style>
            <a:lnRef idx="1">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PENDAHULUAN </a:t>
              </a:r>
              <a:r>
                <a:rPr lang="id-ID" dirty="0" smtClean="0">
                  <a:latin typeface="Open Sans" panose="020B0606030504020204" pitchFamily="34" charset="0"/>
                  <a:ea typeface="Open Sans" panose="020B0606030504020204" pitchFamily="34" charset="0"/>
                  <a:cs typeface="Open Sans" panose="020B0606030504020204" pitchFamily="34" charset="0"/>
                </a:rPr>
                <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PENELITIAN </a:t>
              </a:r>
              <a:r>
                <a:rPr lang="id-ID" dirty="0" smtClean="0">
                  <a:latin typeface="Open Sans" panose="020B0606030504020204" pitchFamily="34" charset="0"/>
                  <a:ea typeface="Open Sans" panose="020B0606030504020204" pitchFamily="34" charset="0"/>
                  <a:cs typeface="Open Sans" panose="020B0606030504020204" pitchFamily="34" charset="0"/>
                </a:rPr>
                <a:t>SEBELUMNYA</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METODE </a:t>
              </a:r>
              <a:r>
                <a:rPr lang="id-ID" dirty="0" smtClean="0">
                  <a:latin typeface="Open Sans" panose="020B0606030504020204" pitchFamily="34" charset="0"/>
                  <a:ea typeface="Open Sans" panose="020B0606030504020204" pitchFamily="34" charset="0"/>
                  <a:cs typeface="Open Sans" panose="020B0606030504020204" pitchFamily="34" charset="0"/>
                </a:rPr>
                <a:t>PENELITIAN</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HASIL DAN PEMBAHASAN </a:t>
              </a:r>
              <a:r>
                <a:rPr lang="id-ID" dirty="0" smtClean="0">
                  <a:latin typeface="Open Sans" panose="020B0606030504020204" pitchFamily="34" charset="0"/>
                  <a:ea typeface="Open Sans" panose="020B0606030504020204" pitchFamily="34" charset="0"/>
                  <a:cs typeface="Open Sans" panose="020B0606030504020204" pitchFamily="34" charset="0"/>
                </a:rPr>
                <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smtClean="0">
                  <a:latin typeface="Open Sans" panose="020B0606030504020204" pitchFamily="34" charset="0"/>
                  <a:ea typeface="Open Sans" panose="020B0606030504020204" pitchFamily="34" charset="0"/>
                  <a:cs typeface="Open Sans" panose="020B0606030504020204" pitchFamily="34" charset="0"/>
                </a:rPr>
                <a:t>KESIMPULAN</a:t>
              </a:r>
              <a:br>
                <a:rPr lang="id-ID" dirty="0" smtClean="0">
                  <a:latin typeface="Open Sans" panose="020B0606030504020204" pitchFamily="34" charset="0"/>
                  <a:ea typeface="Open Sans" panose="020B0606030504020204" pitchFamily="34" charset="0"/>
                  <a:cs typeface="Open Sans" panose="020B0606030504020204" pitchFamily="34" charset="0"/>
                </a:rPr>
              </a:br>
              <a:endParaRPr lang="id-ID" dirty="0">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UCAPAN TERIMA </a:t>
              </a:r>
              <a:r>
                <a:rPr lang="id-ID" dirty="0" smtClean="0">
                  <a:latin typeface="Open Sans" panose="020B0606030504020204" pitchFamily="34" charset="0"/>
                  <a:ea typeface="Open Sans" panose="020B0606030504020204" pitchFamily="34" charset="0"/>
                  <a:cs typeface="Open Sans" panose="020B0606030504020204" pitchFamily="34" charset="0"/>
                </a:rPr>
                <a:t>KASIH         </a:t>
              </a:r>
              <a:r>
                <a:rPr lang="id-ID" dirty="0">
                  <a:solidFill>
                    <a:srgbClr val="FF0000"/>
                  </a:solidFill>
                  <a:latin typeface="Open Sans" panose="020B0606030504020204" pitchFamily="34" charset="0"/>
                  <a:ea typeface="Open Sans" panose="020B0606030504020204" pitchFamily="34" charset="0"/>
                  <a:cs typeface="Open Sans" panose="020B0606030504020204" pitchFamily="34" charset="0"/>
                </a:rPr>
                <a:t>(Jika ada</a:t>
              </a:r>
              <a:r>
                <a:rPr lang="id-ID"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a:t>
              </a:r>
              <a:br>
                <a:rPr lang="id-ID"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br>
              <a:endParaRPr lang="id-ID"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971550" lvl="1" indent="-514350">
                <a:buFont typeface="+mj-lt"/>
                <a:buAutoNum type="alphaLcPeriod"/>
              </a:pPr>
              <a:r>
                <a:rPr lang="id-ID" dirty="0">
                  <a:latin typeface="Open Sans" panose="020B0606030504020204" pitchFamily="34" charset="0"/>
                  <a:ea typeface="Open Sans" panose="020B0606030504020204" pitchFamily="34" charset="0"/>
                  <a:cs typeface="Open Sans" panose="020B0606030504020204" pitchFamily="34" charset="0"/>
                </a:rPr>
                <a:t>DAFTAR PUSTAKA</a:t>
              </a:r>
              <a:endParaRPr lang="id-ID" sz="1200" dirty="0"/>
            </a:p>
          </p:txBody>
        </p:sp>
      </p:grpSp>
      <p:sp>
        <p:nvSpPr>
          <p:cNvPr id="8" name="Title 7"/>
          <p:cNvSpPr>
            <a:spLocks noGrp="1"/>
          </p:cNvSpPr>
          <p:nvPr>
            <p:ph type="title"/>
          </p:nvPr>
        </p:nvSpPr>
        <p:spPr>
          <a:xfrm>
            <a:off x="722878" y="226759"/>
            <a:ext cx="10515600" cy="1009650"/>
          </a:xfrm>
        </p:spPr>
        <p:txBody>
          <a:bodyPr>
            <a:normAutofit fontScale="90000"/>
          </a:bodyPr>
          <a:lstStyle/>
          <a:p>
            <a:pPr algn="ctr"/>
            <a:r>
              <a:rPr lang="id-ID" dirty="0" smtClean="0">
                <a:latin typeface="Roboto Black" panose="02000000000000000000" pitchFamily="2" charset="0"/>
                <a:ea typeface="Roboto Black" panose="02000000000000000000" pitchFamily="2" charset="0"/>
              </a:rPr>
              <a:t>KONVERSI SISTEMATIKA PENULISAN (PRODI SI/MI/KA)</a:t>
            </a:r>
            <a:endParaRPr lang="id-ID" dirty="0">
              <a:latin typeface="Roboto Black" panose="02000000000000000000" pitchFamily="2" charset="0"/>
              <a:ea typeface="Roboto Black" panose="02000000000000000000" pitchFamily="2" charset="0"/>
            </a:endParaRPr>
          </a:p>
        </p:txBody>
      </p:sp>
      <p:cxnSp>
        <p:nvCxnSpPr>
          <p:cNvPr id="10" name="Straight Arrow Connector 9"/>
          <p:cNvCxnSpPr/>
          <p:nvPr/>
        </p:nvCxnSpPr>
        <p:spPr>
          <a:xfrm flipV="1">
            <a:off x="4171950" y="2514600"/>
            <a:ext cx="2647950" cy="1905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V="1">
            <a:off x="4171950" y="2650244"/>
            <a:ext cx="2647950" cy="41680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V="1">
            <a:off x="4171950" y="3067050"/>
            <a:ext cx="2647950" cy="10420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flipV="1">
            <a:off x="4988859" y="3626074"/>
            <a:ext cx="1983639" cy="3971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p:nvPr/>
        </p:nvCxnSpPr>
        <p:spPr>
          <a:xfrm flipV="1">
            <a:off x="5513294" y="4168588"/>
            <a:ext cx="1499545" cy="16136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nvCxnSpPr>
        <p:spPr>
          <a:xfrm flipV="1">
            <a:off x="3326180" y="4721120"/>
            <a:ext cx="3646318" cy="24297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p:cNvCxnSpPr/>
          <p:nvPr/>
        </p:nvCxnSpPr>
        <p:spPr>
          <a:xfrm>
            <a:off x="4171950" y="5562842"/>
            <a:ext cx="2800548" cy="45658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550332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31243" y="912984"/>
            <a:ext cx="5606586" cy="830995"/>
          </a:xfrm>
          <a:prstGeom prst="rect">
            <a:avLst/>
          </a:prstGeom>
          <a:noFill/>
          <a:ln>
            <a:noFill/>
          </a:ln>
        </p:spPr>
        <p:txBody>
          <a:bodyPr wrap="square" lIns="91324" tIns="45719" rIns="91324" bIns="45719" rtlCol="0">
            <a:spAutoFit/>
          </a:bodyPr>
          <a:lstStyle/>
          <a:p>
            <a:pPr marL="0" marR="0" lvl="0" indent="0" algn="l" defTabSz="913063" rtl="0" eaLnBrk="1" fontAlgn="auto" latinLnBrk="0" hangingPunct="1">
              <a:lnSpc>
                <a:spcPct val="100000"/>
              </a:lnSpc>
              <a:spcBef>
                <a:spcPts val="0"/>
              </a:spcBef>
              <a:spcAft>
                <a:spcPts val="0"/>
              </a:spcAft>
              <a:buClrTx/>
              <a:buSzTx/>
              <a:buFontTx/>
              <a:buNone/>
              <a:tabLst/>
              <a:defRPr/>
            </a:pPr>
            <a:r>
              <a:rPr lang="id-ID" sz="4800" noProof="0" dirty="0" smtClean="0">
                <a:solidFill>
                  <a:schemeClr val="tx1">
                    <a:lumMod val="85000"/>
                    <a:lumOff val="15000"/>
                  </a:schemeClr>
                </a:solidFill>
                <a:latin typeface="Roboto Black" panose="02000000000000000000" pitchFamily="2" charset="0"/>
                <a:ea typeface="Roboto Black" panose="02000000000000000000" pitchFamily="2" charset="0"/>
                <a:cs typeface="WC Mano Negra Bta"/>
              </a:rPr>
              <a:t>A. PENDAHULUAN</a:t>
            </a:r>
            <a:endParaRPr kumimoji="0" lang="en-US" sz="4800" b="0" i="0" u="none" strike="noStrike" kern="1200" cap="none" spc="0" normalizeH="0" baseline="0" noProof="0" dirty="0">
              <a:ln>
                <a:noFill/>
              </a:ln>
              <a:solidFill>
                <a:schemeClr val="tx1">
                  <a:lumMod val="85000"/>
                  <a:lumOff val="15000"/>
                </a:schemeClr>
              </a:solidFill>
              <a:effectLst/>
              <a:uLnTx/>
              <a:uFillTx/>
              <a:latin typeface="Roboto Black" panose="02000000000000000000" pitchFamily="2" charset="0"/>
              <a:ea typeface="Roboto Black" panose="02000000000000000000" pitchFamily="2" charset="0"/>
              <a:cs typeface="WC Mano Negra Bta"/>
            </a:endParaRPr>
          </a:p>
        </p:txBody>
      </p:sp>
      <p:sp>
        <p:nvSpPr>
          <p:cNvPr id="15" name="Rectangle 14"/>
          <p:cNvSpPr/>
          <p:nvPr/>
        </p:nvSpPr>
        <p:spPr>
          <a:xfrm>
            <a:off x="116434" y="2061520"/>
            <a:ext cx="6407195" cy="4401203"/>
          </a:xfrm>
          <a:prstGeom prst="rect">
            <a:avLst/>
          </a:prstGeom>
        </p:spPr>
        <p:txBody>
          <a:bodyPr wrap="square" lIns="91324" tIns="45719" rIns="91324" bIns="45719">
            <a:spAutoFit/>
          </a:bodyPr>
          <a:lstStyle/>
          <a:p>
            <a:pPr lvl="0"/>
            <a:r>
              <a:rPr lang="id-ID" sz="2800" b="1" dirty="0" smtClean="0">
                <a:latin typeface="Open Sans" panose="020B0606030504020204" pitchFamily="34" charset="0"/>
                <a:ea typeface="Open Sans" panose="020B0606030504020204" pitchFamily="34" charset="0"/>
                <a:cs typeface="Open Sans" panose="020B0606030504020204" pitchFamily="34" charset="0"/>
              </a:rPr>
              <a:t>B</a:t>
            </a:r>
            <a:r>
              <a:rPr lang="en-US" sz="2800" b="1" dirty="0" err="1" smtClean="0">
                <a:latin typeface="Open Sans" panose="020B0606030504020204" pitchFamily="34" charset="0"/>
                <a:ea typeface="Open Sans" panose="020B0606030504020204" pitchFamily="34" charset="0"/>
                <a:cs typeface="Open Sans" panose="020B0606030504020204" pitchFamily="34" charset="0"/>
              </a:rPr>
              <a:t>erisi</a:t>
            </a:r>
            <a:r>
              <a:rPr lang="en-US" sz="2800" b="1" dirty="0" smtClean="0">
                <a:latin typeface="Open Sans" panose="020B0606030504020204" pitchFamily="34" charset="0"/>
                <a:ea typeface="Open Sans" panose="020B0606030504020204" pitchFamily="34" charset="0"/>
                <a:cs typeface="Open Sans" panose="020B0606030504020204" pitchFamily="34" charset="0"/>
              </a:rPr>
              <a:t> </a:t>
            </a:r>
            <a:r>
              <a:rPr lang="id-ID" sz="2800" b="1" dirty="0" smtClean="0">
                <a:latin typeface="Open Sans" panose="020B0606030504020204" pitchFamily="34" charset="0"/>
                <a:ea typeface="Open Sans" panose="020B0606030504020204" pitchFamily="34" charset="0"/>
                <a:cs typeface="Open Sans" panose="020B0606030504020204" pitchFamily="34" charset="0"/>
              </a:rPr>
              <a:t> : </a:t>
            </a:r>
          </a:p>
          <a:p>
            <a:pPr marL="617538" lvl="0" indent="-457200">
              <a:buFont typeface="Arial" panose="020B0604020202020204" pitchFamily="34" charset="0"/>
              <a:buChar char="•"/>
            </a:pPr>
            <a:r>
              <a:rPr lang="en-US" sz="2800" dirty="0" err="1" smtClean="0">
                <a:latin typeface="Open Sans" panose="020B0606030504020204" pitchFamily="34" charset="0"/>
                <a:ea typeface="Open Sans" panose="020B0606030504020204" pitchFamily="34" charset="0"/>
                <a:cs typeface="Open Sans" panose="020B0606030504020204" pitchFamily="34" charset="0"/>
              </a:rPr>
              <a:t>latar</a:t>
            </a:r>
            <a:r>
              <a:rPr lang="en-US" sz="2800" dirty="0" smtClean="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belakang</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mengapa</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penelitian</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penting</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smtClean="0">
                <a:latin typeface="Open Sans" panose="020B0606030504020204" pitchFamily="34" charset="0"/>
                <a:ea typeface="Open Sans" panose="020B0606030504020204" pitchFamily="34" charset="0"/>
                <a:cs typeface="Open Sans" panose="020B0606030504020204" pitchFamily="34" charset="0"/>
              </a:rPr>
              <a:t>dilakukan</a:t>
            </a:r>
            <a:endParaRPr lang="id-ID" sz="2800" dirty="0" smtClean="0">
              <a:latin typeface="Open Sans" panose="020B0606030504020204" pitchFamily="34" charset="0"/>
              <a:ea typeface="Open Sans" panose="020B0606030504020204" pitchFamily="34" charset="0"/>
              <a:cs typeface="Open Sans" panose="020B0606030504020204" pitchFamily="34" charset="0"/>
            </a:endParaRPr>
          </a:p>
          <a:p>
            <a:pPr marL="617538" lvl="0" indent="-457200">
              <a:buFont typeface="Arial" panose="020B0604020202020204" pitchFamily="34" charset="0"/>
              <a:buChar char="•"/>
            </a:pPr>
            <a:r>
              <a:rPr lang="id-ID" sz="2800" dirty="0" smtClean="0">
                <a:latin typeface="Open Sans" panose="020B0606030504020204" pitchFamily="34" charset="0"/>
                <a:ea typeface="Open Sans" panose="020B0606030504020204" pitchFamily="34" charset="0"/>
                <a:cs typeface="Open Sans" panose="020B0606030504020204" pitchFamily="34" charset="0"/>
              </a:rPr>
              <a:t>T</a:t>
            </a:r>
            <a:r>
              <a:rPr lang="en-US" sz="2800" dirty="0" err="1" smtClean="0">
                <a:latin typeface="Open Sans" panose="020B0606030504020204" pitchFamily="34" charset="0"/>
                <a:ea typeface="Open Sans" panose="020B0606030504020204" pitchFamily="34" charset="0"/>
                <a:cs typeface="Open Sans" panose="020B0606030504020204" pitchFamily="34" charset="0"/>
              </a:rPr>
              <a:t>ujuan</a:t>
            </a:r>
            <a:endParaRPr lang="id-ID" sz="2800" dirty="0" smtClean="0">
              <a:latin typeface="Open Sans" panose="020B0606030504020204" pitchFamily="34" charset="0"/>
              <a:ea typeface="Open Sans" panose="020B0606030504020204" pitchFamily="34" charset="0"/>
              <a:cs typeface="Open Sans" panose="020B0606030504020204" pitchFamily="34" charset="0"/>
            </a:endParaRPr>
          </a:p>
          <a:p>
            <a:pPr marL="617538" lvl="0" indent="-457200">
              <a:buFont typeface="Arial" panose="020B0604020202020204" pitchFamily="34" charset="0"/>
              <a:buChar char="•"/>
            </a:pPr>
            <a:r>
              <a:rPr lang="id-ID" sz="2800" dirty="0" smtClean="0">
                <a:latin typeface="Open Sans" panose="020B0606030504020204" pitchFamily="34" charset="0"/>
                <a:ea typeface="Open Sans" panose="020B0606030504020204" pitchFamily="34" charset="0"/>
                <a:cs typeface="Open Sans" panose="020B0606030504020204" pitchFamily="34" charset="0"/>
              </a:rPr>
              <a:t>I</a:t>
            </a:r>
            <a:r>
              <a:rPr lang="en-US" sz="2800" dirty="0" err="1" smtClean="0">
                <a:latin typeface="Open Sans" panose="020B0606030504020204" pitchFamily="34" charset="0"/>
                <a:ea typeface="Open Sans" panose="020B0606030504020204" pitchFamily="34" charset="0"/>
                <a:cs typeface="Open Sans" panose="020B0606030504020204" pitchFamily="34" charset="0"/>
              </a:rPr>
              <a:t>dentifikasi</a:t>
            </a:r>
            <a:r>
              <a:rPr lang="en-US" sz="2800" dirty="0" smtClean="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masalah</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smtClean="0">
                <a:latin typeface="Open Sans" panose="020B0606030504020204" pitchFamily="34" charset="0"/>
                <a:ea typeface="Open Sans" panose="020B0606030504020204" pitchFamily="34" charset="0"/>
                <a:cs typeface="Open Sans" panose="020B0606030504020204" pitchFamily="34" charset="0"/>
              </a:rPr>
              <a:t>dan</a:t>
            </a:r>
            <a:endParaRPr lang="id-ID" sz="2800" dirty="0" smtClean="0">
              <a:latin typeface="Open Sans" panose="020B0606030504020204" pitchFamily="34" charset="0"/>
              <a:ea typeface="Open Sans" panose="020B0606030504020204" pitchFamily="34" charset="0"/>
              <a:cs typeface="Open Sans" panose="020B0606030504020204" pitchFamily="34" charset="0"/>
            </a:endParaRPr>
          </a:p>
          <a:p>
            <a:pPr marL="617538" lvl="0" indent="-457200">
              <a:buFont typeface="Arial" panose="020B0604020202020204" pitchFamily="34" charset="0"/>
              <a:buChar char="•"/>
            </a:pPr>
            <a:r>
              <a:rPr lang="id-ID" sz="2800" dirty="0" smtClean="0">
                <a:latin typeface="Open Sans" panose="020B0606030504020204" pitchFamily="34" charset="0"/>
                <a:ea typeface="Open Sans" panose="020B0606030504020204" pitchFamily="34" charset="0"/>
                <a:cs typeface="Open Sans" panose="020B0606030504020204" pitchFamily="34" charset="0"/>
              </a:rPr>
              <a:t>M</a:t>
            </a:r>
            <a:r>
              <a:rPr lang="en-US" sz="2800" dirty="0" err="1" smtClean="0">
                <a:latin typeface="Open Sans" panose="020B0606030504020204" pitchFamily="34" charset="0"/>
                <a:ea typeface="Open Sans" panose="020B0606030504020204" pitchFamily="34" charset="0"/>
                <a:cs typeface="Open Sans" panose="020B0606030504020204" pitchFamily="34" charset="0"/>
              </a:rPr>
              <a:t>etode</a:t>
            </a:r>
            <a:r>
              <a:rPr lang="en-US" sz="2800" dirty="0" smtClean="0">
                <a:latin typeface="Open Sans" panose="020B0606030504020204" pitchFamily="34" charset="0"/>
                <a:ea typeface="Open Sans" panose="020B0606030504020204" pitchFamily="34" charset="0"/>
                <a:cs typeface="Open Sans" panose="020B0606030504020204" pitchFamily="34" charset="0"/>
              </a:rPr>
              <a:t> </a:t>
            </a:r>
            <a:r>
              <a:rPr lang="en-US" sz="2800" dirty="0" err="1" smtClean="0">
                <a:latin typeface="Open Sans" panose="020B0606030504020204" pitchFamily="34" charset="0"/>
                <a:ea typeface="Open Sans" panose="020B0606030504020204" pitchFamily="34" charset="0"/>
                <a:cs typeface="Open Sans" panose="020B0606030504020204" pitchFamily="34" charset="0"/>
              </a:rPr>
              <a:t>penelitian</a:t>
            </a:r>
            <a:endParaRPr lang="id-ID" sz="2800" dirty="0" smtClean="0">
              <a:latin typeface="Open Sans" panose="020B0606030504020204" pitchFamily="34" charset="0"/>
              <a:ea typeface="Open Sans" panose="020B0606030504020204" pitchFamily="34" charset="0"/>
              <a:cs typeface="Open Sans" panose="020B0606030504020204" pitchFamily="34" charset="0"/>
            </a:endParaRPr>
          </a:p>
          <a:p>
            <a:pPr lvl="0"/>
            <a:endParaRPr lang="id-ID" sz="2800" dirty="0" smtClean="0">
              <a:latin typeface="Open Sans" panose="020B0606030504020204" pitchFamily="34" charset="0"/>
              <a:ea typeface="Open Sans" panose="020B0606030504020204" pitchFamily="34" charset="0"/>
              <a:cs typeface="Open Sans" panose="020B0606030504020204" pitchFamily="34" charset="0"/>
            </a:endParaRPr>
          </a:p>
          <a:p>
            <a:pPr lvl="0"/>
            <a:r>
              <a:rPr lang="id-ID" sz="2800" dirty="0" smtClean="0">
                <a:latin typeface="Open Sans" panose="020B0606030504020204" pitchFamily="34" charset="0"/>
                <a:ea typeface="Open Sans" panose="020B0606030504020204" pitchFamily="34" charset="0"/>
                <a:cs typeface="Open Sans" panose="020B0606030504020204" pitchFamily="34" charset="0"/>
              </a:rPr>
              <a:t>D</a:t>
            </a:r>
            <a:r>
              <a:rPr lang="en-US" sz="2800" dirty="0" err="1" smtClean="0">
                <a:latin typeface="Open Sans" panose="020B0606030504020204" pitchFamily="34" charset="0"/>
                <a:ea typeface="Open Sans" panose="020B0606030504020204" pitchFamily="34" charset="0"/>
                <a:cs typeface="Open Sans" panose="020B0606030504020204" pitchFamily="34" charset="0"/>
              </a:rPr>
              <a:t>ipaparkan</a:t>
            </a:r>
            <a:r>
              <a:rPr lang="en-US" sz="2800" dirty="0" smtClean="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secara</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b="1" dirty="0" err="1">
                <a:latin typeface="Open Sans" panose="020B0606030504020204" pitchFamily="34" charset="0"/>
                <a:ea typeface="Open Sans" panose="020B0606030504020204" pitchFamily="34" charset="0"/>
                <a:cs typeface="Open Sans" panose="020B0606030504020204" pitchFamily="34" charset="0"/>
              </a:rPr>
              <a:t>alineal</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i="1" dirty="0">
                <a:latin typeface="Open Sans" panose="020B0606030504020204" pitchFamily="34" charset="0"/>
                <a:ea typeface="Open Sans" panose="020B0606030504020204" pitchFamily="34" charset="0"/>
                <a:cs typeface="Open Sans" panose="020B0606030504020204" pitchFamily="34" charset="0"/>
              </a:rPr>
              <a:t>(</a:t>
            </a:r>
            <a:r>
              <a:rPr lang="en-US" sz="2800" i="1" dirty="0" err="1">
                <a:latin typeface="Open Sans" panose="020B0606030504020204" pitchFamily="34" charset="0"/>
                <a:ea typeface="Open Sans" panose="020B0606030504020204" pitchFamily="34" charset="0"/>
                <a:cs typeface="Open Sans" panose="020B0606030504020204" pitchFamily="34" charset="0"/>
              </a:rPr>
              <a:t>tersirat</a:t>
            </a:r>
            <a:r>
              <a:rPr lang="en-US" sz="2800" i="1" dirty="0">
                <a:latin typeface="Open Sans" panose="020B0606030504020204" pitchFamily="34" charset="0"/>
                <a:ea typeface="Open Sans" panose="020B0606030504020204" pitchFamily="34" charset="0"/>
                <a:cs typeface="Open Sans" panose="020B0606030504020204" pitchFamily="34" charset="0"/>
              </a:rPr>
              <a:t> di </a:t>
            </a:r>
            <a:r>
              <a:rPr lang="en-US" sz="2800" i="1" dirty="0" err="1">
                <a:latin typeface="Open Sans" panose="020B0606030504020204" pitchFamily="34" charset="0"/>
                <a:ea typeface="Open Sans" panose="020B0606030504020204" pitchFamily="34" charset="0"/>
                <a:cs typeface="Open Sans" panose="020B0606030504020204" pitchFamily="34" charset="0"/>
              </a:rPr>
              <a:t>dalam</a:t>
            </a:r>
            <a:r>
              <a:rPr lang="en-US" sz="2800" i="1" dirty="0">
                <a:latin typeface="Open Sans" panose="020B0606030504020204" pitchFamily="34" charset="0"/>
                <a:ea typeface="Open Sans" panose="020B0606030504020204" pitchFamily="34" charset="0"/>
                <a:cs typeface="Open Sans" panose="020B0606030504020204" pitchFamily="34" charset="0"/>
              </a:rPr>
              <a:t> </a:t>
            </a:r>
            <a:r>
              <a:rPr lang="en-US" sz="2800" i="1" dirty="0" err="1">
                <a:latin typeface="Open Sans" panose="020B0606030504020204" pitchFamily="34" charset="0"/>
                <a:ea typeface="Open Sans" panose="020B0606030504020204" pitchFamily="34" charset="0"/>
                <a:cs typeface="Open Sans" panose="020B0606030504020204" pitchFamily="34" charset="0"/>
              </a:rPr>
              <a:t>alinea</a:t>
            </a:r>
            <a:r>
              <a:rPr lang="en-US" sz="2800" i="1" dirty="0">
                <a:latin typeface="Open Sans" panose="020B0606030504020204" pitchFamily="34" charset="0"/>
                <a:ea typeface="Open Sans" panose="020B0606030504020204" pitchFamily="34" charset="0"/>
                <a:cs typeface="Open Sans" panose="020B0606030504020204" pitchFamily="34" charset="0"/>
              </a:rPr>
              <a:t>, </a:t>
            </a:r>
            <a:r>
              <a:rPr lang="en-US" sz="2800" i="1" dirty="0" err="1">
                <a:latin typeface="Open Sans" panose="020B0606030504020204" pitchFamily="34" charset="0"/>
                <a:ea typeface="Open Sans" panose="020B0606030504020204" pitchFamily="34" charset="0"/>
                <a:cs typeface="Open Sans" panose="020B0606030504020204" pitchFamily="34" charset="0"/>
              </a:rPr>
              <a:t>tidak</a:t>
            </a:r>
            <a:r>
              <a:rPr lang="en-US" sz="2800" i="1" dirty="0">
                <a:latin typeface="Open Sans" panose="020B0606030504020204" pitchFamily="34" charset="0"/>
                <a:ea typeface="Open Sans" panose="020B0606030504020204" pitchFamily="34" charset="0"/>
                <a:cs typeface="Open Sans" panose="020B0606030504020204" pitchFamily="34" charset="0"/>
              </a:rPr>
              <a:t> </a:t>
            </a:r>
            <a:r>
              <a:rPr lang="en-US" sz="2800" i="1" dirty="0" err="1">
                <a:latin typeface="Open Sans" panose="020B0606030504020204" pitchFamily="34" charset="0"/>
                <a:ea typeface="Open Sans" panose="020B0606030504020204" pitchFamily="34" charset="0"/>
                <a:cs typeface="Open Sans" panose="020B0606030504020204" pitchFamily="34" charset="0"/>
              </a:rPr>
              <a:t>dalam</a:t>
            </a:r>
            <a:r>
              <a:rPr lang="en-US" sz="2800" i="1" dirty="0">
                <a:latin typeface="Open Sans" panose="020B0606030504020204" pitchFamily="34" charset="0"/>
                <a:ea typeface="Open Sans" panose="020B0606030504020204" pitchFamily="34" charset="0"/>
                <a:cs typeface="Open Sans" panose="020B0606030504020204" pitchFamily="34" charset="0"/>
              </a:rPr>
              <a:t> </a:t>
            </a:r>
            <a:r>
              <a:rPr lang="en-US" sz="2800" i="1" dirty="0" err="1">
                <a:latin typeface="Open Sans" panose="020B0606030504020204" pitchFamily="34" charset="0"/>
                <a:ea typeface="Open Sans" panose="020B0606030504020204" pitchFamily="34" charset="0"/>
                <a:cs typeface="Open Sans" panose="020B0606030504020204" pitchFamily="34" charset="0"/>
              </a:rPr>
              <a:t>bentuk</a:t>
            </a:r>
            <a:r>
              <a:rPr lang="en-US" sz="2800" i="1" dirty="0">
                <a:latin typeface="Open Sans" panose="020B0606030504020204" pitchFamily="34" charset="0"/>
                <a:ea typeface="Open Sans" panose="020B0606030504020204" pitchFamily="34" charset="0"/>
                <a:cs typeface="Open Sans" panose="020B0606030504020204" pitchFamily="34" charset="0"/>
              </a:rPr>
              <a:t> </a:t>
            </a:r>
            <a:r>
              <a:rPr lang="en-US" sz="2800" i="1" dirty="0" err="1">
                <a:latin typeface="Open Sans" panose="020B0606030504020204" pitchFamily="34" charset="0"/>
                <a:ea typeface="Open Sans" panose="020B0606030504020204" pitchFamily="34" charset="0"/>
                <a:cs typeface="Open Sans" panose="020B0606030504020204" pitchFamily="34" charset="0"/>
              </a:rPr>
              <a:t>rincian</a:t>
            </a:r>
            <a:r>
              <a:rPr lang="en-US" sz="2800" i="1" dirty="0">
                <a:latin typeface="Open Sans" panose="020B0606030504020204" pitchFamily="34" charset="0"/>
                <a:ea typeface="Open Sans" panose="020B0606030504020204" pitchFamily="34" charset="0"/>
                <a:cs typeface="Open Sans" panose="020B0606030504020204" pitchFamily="34" charset="0"/>
              </a:rPr>
              <a:t> </a:t>
            </a:r>
            <a:r>
              <a:rPr lang="en-US" sz="2800" i="1" dirty="0" err="1">
                <a:latin typeface="Open Sans" panose="020B0606030504020204" pitchFamily="34" charset="0"/>
                <a:ea typeface="Open Sans" panose="020B0606030504020204" pitchFamily="34" charset="0"/>
                <a:cs typeface="Open Sans" panose="020B0606030504020204" pitchFamily="34" charset="0"/>
              </a:rPr>
              <a:t>eksplisit</a:t>
            </a:r>
            <a:r>
              <a:rPr lang="en-US" sz="2800" i="1" dirty="0">
                <a:latin typeface="Open Sans" panose="020B0606030504020204" pitchFamily="34" charset="0"/>
                <a:ea typeface="Open Sans" panose="020B0606030504020204" pitchFamily="34" charset="0"/>
                <a:cs typeface="Open Sans" panose="020B0606030504020204" pitchFamily="34" charset="0"/>
              </a:rPr>
              <a:t>).</a:t>
            </a:r>
            <a:endParaRPr lang="id-ID" sz="28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80" r="16680"/>
          <a:stretch>
            <a:fillRect/>
          </a:stretch>
        </p:blipFill>
        <p:spPr/>
      </p:pic>
      <p:pic>
        <p:nvPicPr>
          <p:cNvPr id="16" name="Picture Placeholder 15"/>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680" r="16680"/>
          <a:stretch>
            <a:fillRect/>
          </a:stretch>
        </p:blipFill>
        <p:spPr/>
      </p:pic>
      <p:pic>
        <p:nvPicPr>
          <p:cNvPr id="17" name="Picture Placeholder 1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680" r="16680"/>
          <a:stretch>
            <a:fillRect/>
          </a:stretch>
        </p:blipFill>
        <p:spPr/>
      </p:pic>
    </p:spTree>
    <p:extLst>
      <p:ext uri="{BB962C8B-B14F-4D97-AF65-F5344CB8AC3E}">
        <p14:creationId xmlns:p14="http://schemas.microsoft.com/office/powerpoint/2010/main" val="37498689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238875" y="2238974"/>
            <a:ext cx="5695950" cy="4069716"/>
          </a:xfrm>
          <a:prstGeom prst="rect">
            <a:avLst/>
          </a:prstGeom>
          <a:ln>
            <a:solidFill>
              <a:schemeClr val="accent2"/>
            </a:solidFill>
          </a:ln>
        </p:spPr>
      </p:pic>
      <p:sp>
        <p:nvSpPr>
          <p:cNvPr id="10" name="TextBox 9"/>
          <p:cNvSpPr txBox="1"/>
          <p:nvPr/>
        </p:nvSpPr>
        <p:spPr>
          <a:xfrm>
            <a:off x="1" y="172894"/>
            <a:ext cx="12192000" cy="830995"/>
          </a:xfrm>
          <a:prstGeom prst="rect">
            <a:avLst/>
          </a:prstGeom>
          <a:noFill/>
          <a:ln>
            <a:noFill/>
          </a:ln>
        </p:spPr>
        <p:txBody>
          <a:bodyPr wrap="square" lIns="91324" tIns="45719" rIns="91324" bIns="45719" rtlCol="0">
            <a:spAutoFit/>
          </a:bodyPr>
          <a:lstStyle/>
          <a:p>
            <a:pPr marL="0" marR="0" lvl="0" indent="0" algn="ctr" defTabSz="913063" rtl="0" eaLnBrk="1" fontAlgn="auto" latinLnBrk="0" hangingPunct="1">
              <a:lnSpc>
                <a:spcPct val="100000"/>
              </a:lnSpc>
              <a:spcBef>
                <a:spcPts val="0"/>
              </a:spcBef>
              <a:spcAft>
                <a:spcPts val="0"/>
              </a:spcAft>
              <a:buClrTx/>
              <a:buSzTx/>
              <a:buFontTx/>
              <a:buNone/>
              <a:tabLst/>
              <a:defRPr/>
            </a:pPr>
            <a:r>
              <a:rPr lang="id-ID" sz="4800" noProof="0" dirty="0" smtClean="0">
                <a:solidFill>
                  <a:schemeClr val="tx1">
                    <a:lumMod val="85000"/>
                    <a:lumOff val="15000"/>
                  </a:schemeClr>
                </a:solidFill>
                <a:latin typeface="Roboto Black" panose="02000000000000000000" pitchFamily="2" charset="0"/>
                <a:ea typeface="Roboto Black" panose="02000000000000000000" pitchFamily="2" charset="0"/>
                <a:cs typeface="WC Mano Negra Bta"/>
              </a:rPr>
              <a:t>CONTOH PENDAHULUAN (SITASI)</a:t>
            </a:r>
            <a:endParaRPr kumimoji="0" lang="en-US" sz="4800" b="0" i="0" u="none" strike="noStrike" kern="1200" cap="none" spc="0" normalizeH="0" baseline="0" noProof="0" dirty="0">
              <a:ln>
                <a:noFill/>
              </a:ln>
              <a:solidFill>
                <a:schemeClr val="tx1">
                  <a:lumMod val="85000"/>
                  <a:lumOff val="15000"/>
                </a:schemeClr>
              </a:solidFill>
              <a:effectLst/>
              <a:uLnTx/>
              <a:uFillTx/>
              <a:latin typeface="Roboto Black" panose="02000000000000000000" pitchFamily="2" charset="0"/>
              <a:ea typeface="Roboto Black" panose="02000000000000000000" pitchFamily="2" charset="0"/>
              <a:cs typeface="WC Mano Negra Bta"/>
            </a:endParaRPr>
          </a:p>
        </p:txBody>
      </p:sp>
      <p:pic>
        <p:nvPicPr>
          <p:cNvPr id="11" name="Picture 10"/>
          <p:cNvPicPr>
            <a:picLocks noChangeAspect="1"/>
          </p:cNvPicPr>
          <p:nvPr/>
        </p:nvPicPr>
        <p:blipFill>
          <a:blip r:embed="rId3"/>
          <a:stretch>
            <a:fillRect/>
          </a:stretch>
        </p:blipFill>
        <p:spPr>
          <a:xfrm>
            <a:off x="157709" y="2290762"/>
            <a:ext cx="5995441" cy="4017928"/>
          </a:xfrm>
          <a:prstGeom prst="rect">
            <a:avLst/>
          </a:prstGeom>
          <a:ln>
            <a:solidFill>
              <a:schemeClr val="accent6"/>
            </a:solidFill>
          </a:ln>
        </p:spPr>
      </p:pic>
      <p:sp>
        <p:nvSpPr>
          <p:cNvPr id="13" name="Freeform 12"/>
          <p:cNvSpPr/>
          <p:nvPr/>
        </p:nvSpPr>
        <p:spPr>
          <a:xfrm>
            <a:off x="528637" y="1144092"/>
            <a:ext cx="5057775" cy="941212"/>
          </a:xfrm>
          <a:custGeom>
            <a:avLst/>
            <a:gdLst>
              <a:gd name="connsiteX0" fmla="*/ 0 w 4012895"/>
              <a:gd name="connsiteY0" fmla="*/ 0 h 733628"/>
              <a:gd name="connsiteX1" fmla="*/ 4012895 w 4012895"/>
              <a:gd name="connsiteY1" fmla="*/ 0 h 733628"/>
              <a:gd name="connsiteX2" fmla="*/ 4012895 w 4012895"/>
              <a:gd name="connsiteY2" fmla="*/ 733628 h 733628"/>
              <a:gd name="connsiteX3" fmla="*/ 0 w 4012895"/>
              <a:gd name="connsiteY3" fmla="*/ 733628 h 733628"/>
              <a:gd name="connsiteX4" fmla="*/ 0 w 4012895"/>
              <a:gd name="connsiteY4" fmla="*/ 0 h 73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733628">
                <a:moveTo>
                  <a:pt x="0" y="0"/>
                </a:moveTo>
                <a:lnTo>
                  <a:pt x="4012895" y="0"/>
                </a:lnTo>
                <a:lnTo>
                  <a:pt x="4012895" y="733628"/>
                </a:lnTo>
                <a:lnTo>
                  <a:pt x="0" y="733628"/>
                </a:lnTo>
                <a:lnTo>
                  <a:pt x="0" y="0"/>
                </a:lnTo>
                <a:close/>
              </a:path>
            </a:pathLst>
          </a:custGeom>
          <a:solidFill>
            <a:srgbClr val="7BB21B"/>
          </a:solidFill>
          <a:ln w="6350" cap="flat" cmpd="sng" algn="ctr">
            <a:solidFill>
              <a:srgbClr val="7BB21B"/>
            </a:solidFill>
            <a:prstDash val="solid"/>
            <a:miter lim="800000"/>
          </a:ln>
          <a:effectLst/>
        </p:spPr>
        <p:style>
          <a:lnRef idx="1">
            <a:scrgbClr r="0" g="0" b="0"/>
          </a:lnRef>
          <a:fillRef idx="3">
            <a:scrgbClr r="0" g="0" b="0"/>
          </a:fillRef>
          <a:effectRef idx="2">
            <a:scrgbClr r="0" g="0" b="0"/>
          </a:effectRef>
          <a:fontRef idx="minor">
            <a:schemeClr val="lt1"/>
          </a:fontRef>
        </p:style>
        <p:txBody>
          <a:bodyPr spcFirstLastPara="0" vert="horz" wrap="square" lIns="227584" tIns="130048" rIns="227584" bIns="130048" numCol="1" spcCol="1270" anchor="ctr" anchorCtr="0">
            <a:noAutofit/>
          </a:bodyPr>
          <a:lstStyle/>
          <a:p>
            <a:pPr algn="ctr"/>
            <a:r>
              <a:rPr lang="id-ID" sz="3200" dirty="0" smtClean="0">
                <a:latin typeface="Open Sans" panose="020B0606030504020204" pitchFamily="34" charset="0"/>
                <a:ea typeface="Open Sans" panose="020B0606030504020204" pitchFamily="34" charset="0"/>
                <a:cs typeface="Open Sans" panose="020B0606030504020204" pitchFamily="34" charset="0"/>
              </a:rPr>
              <a:t>SKRIPSI</a:t>
            </a:r>
            <a:endParaRPr lang="id-ID" sz="32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Freeform 13"/>
          <p:cNvSpPr/>
          <p:nvPr/>
        </p:nvSpPr>
        <p:spPr>
          <a:xfrm>
            <a:off x="6515099" y="1144092"/>
            <a:ext cx="4756151" cy="941212"/>
          </a:xfrm>
          <a:custGeom>
            <a:avLst/>
            <a:gdLst>
              <a:gd name="connsiteX0" fmla="*/ 0 w 4012895"/>
              <a:gd name="connsiteY0" fmla="*/ 0 h 733628"/>
              <a:gd name="connsiteX1" fmla="*/ 4012895 w 4012895"/>
              <a:gd name="connsiteY1" fmla="*/ 0 h 733628"/>
              <a:gd name="connsiteX2" fmla="*/ 4012895 w 4012895"/>
              <a:gd name="connsiteY2" fmla="*/ 733628 h 733628"/>
              <a:gd name="connsiteX3" fmla="*/ 0 w 4012895"/>
              <a:gd name="connsiteY3" fmla="*/ 733628 h 733628"/>
              <a:gd name="connsiteX4" fmla="*/ 0 w 4012895"/>
              <a:gd name="connsiteY4" fmla="*/ 0 h 73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733628">
                <a:moveTo>
                  <a:pt x="0" y="0"/>
                </a:moveTo>
                <a:lnTo>
                  <a:pt x="4012895" y="0"/>
                </a:lnTo>
                <a:lnTo>
                  <a:pt x="4012895" y="733628"/>
                </a:lnTo>
                <a:lnTo>
                  <a:pt x="0" y="733628"/>
                </a:lnTo>
                <a:lnTo>
                  <a:pt x="0" y="0"/>
                </a:lnTo>
                <a:close/>
              </a:path>
            </a:pathLst>
          </a:custGeom>
          <a:solidFill>
            <a:schemeClr val="accent2"/>
          </a:solidFill>
          <a:ln w="6350" cap="flat" cmpd="sng" algn="ctr">
            <a:solidFill>
              <a:schemeClr val="accent2"/>
            </a:solidFill>
            <a:prstDash val="solid"/>
            <a:miter lim="800000"/>
          </a:ln>
          <a:effectLst/>
        </p:spPr>
        <p:style>
          <a:lnRef idx="1">
            <a:scrgbClr r="0" g="0" b="0"/>
          </a:lnRef>
          <a:fillRef idx="3">
            <a:scrgbClr r="0" g="0" b="0"/>
          </a:fillRef>
          <a:effectRef idx="2">
            <a:scrgbClr r="0" g="0" b="0"/>
          </a:effectRef>
          <a:fontRef idx="minor">
            <a:schemeClr val="lt1"/>
          </a:fontRef>
        </p:style>
        <p:txBody>
          <a:bodyPr spcFirstLastPara="0" vert="horz" wrap="square" lIns="227584" tIns="130048" rIns="227584" bIns="130048" numCol="1" spcCol="1270" anchor="ctr" anchorCtr="0">
            <a:noAutofit/>
          </a:bodyPr>
          <a:lstStyle/>
          <a:p>
            <a:pPr algn="ctr"/>
            <a:r>
              <a:rPr lang="id-ID" sz="3200" dirty="0" smtClean="0">
                <a:latin typeface="Open Sans" panose="020B0606030504020204" pitchFamily="34" charset="0"/>
                <a:ea typeface="Open Sans" panose="020B0606030504020204" pitchFamily="34" charset="0"/>
                <a:cs typeface="Open Sans" panose="020B0606030504020204" pitchFamily="34" charset="0"/>
              </a:rPr>
              <a:t>JURNAL</a:t>
            </a:r>
            <a:endParaRPr lang="id-ID" sz="32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p:cNvSpPr/>
          <p:nvPr/>
        </p:nvSpPr>
        <p:spPr>
          <a:xfrm>
            <a:off x="3829050" y="3957638"/>
            <a:ext cx="1335901" cy="214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p:cNvSpPr/>
          <p:nvPr/>
        </p:nvSpPr>
        <p:spPr>
          <a:xfrm>
            <a:off x="2332407" y="4819651"/>
            <a:ext cx="1110882" cy="238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p:cNvSpPr/>
          <p:nvPr/>
        </p:nvSpPr>
        <p:spPr>
          <a:xfrm>
            <a:off x="157709" y="3359757"/>
            <a:ext cx="1787098" cy="188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17"/>
          <p:cNvSpPr/>
          <p:nvPr/>
        </p:nvSpPr>
        <p:spPr>
          <a:xfrm>
            <a:off x="8794749" y="2857500"/>
            <a:ext cx="177801" cy="1905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a:off x="9556751" y="3431196"/>
            <a:ext cx="203200" cy="18830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a:off x="7797800" y="4478946"/>
            <a:ext cx="438149" cy="18830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a:off x="9296400" y="4478946"/>
            <a:ext cx="400050" cy="18830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a:off x="11271250" y="4481142"/>
            <a:ext cx="184150" cy="18830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27078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Publikasi Ilmiah</a:t>
            </a:r>
            <a:endParaRPr lang="id-ID" dirty="0"/>
          </a:p>
        </p:txBody>
      </p:sp>
      <p:sp>
        <p:nvSpPr>
          <p:cNvPr id="3" name="Content Placeholder 2"/>
          <p:cNvSpPr>
            <a:spLocks noGrp="1"/>
          </p:cNvSpPr>
          <p:nvPr>
            <p:ph idx="1"/>
          </p:nvPr>
        </p:nvSpPr>
        <p:spPr>
          <a:xfrm>
            <a:off x="609600" y="1371600"/>
            <a:ext cx="11391900" cy="4953000"/>
          </a:xfrm>
        </p:spPr>
        <p:txBody>
          <a:bodyPr/>
          <a:lstStyle/>
          <a:p>
            <a:r>
              <a:rPr lang="id-ID" sz="2400" b="0" dirty="0"/>
              <a:t>Publikasi ilmiah dapat diartikan sebagai penyebarluasan suatu penelitian ilmiah orisinal yang telah dilakukan oleh seseorang/sekelompok orang atau penyebarluasan perbaharuan penelitian yang sebelumnya telah dilakukan oleh orang lain. </a:t>
            </a:r>
            <a:endParaRPr lang="id-ID" sz="2400" b="0" dirty="0" smtClean="0"/>
          </a:p>
          <a:p>
            <a:r>
              <a:rPr lang="id-ID" sz="2400" b="0" dirty="0"/>
              <a:t>Publikasi ilmiah harus memenuhi kaidah-kaidah ilmiah, yaitu jelas, akurat, dan ringkas. Penyusunan publikasi ilmiah dilakukan berdasarkan hasil koreksi beberapa ahli sesuai bidang keilmuannya (peer review) untuk mencapai objektivitas yang tinggi.</a:t>
            </a:r>
            <a:endParaRPr lang="id-ID" sz="2400" b="0" dirty="0" smtClean="0"/>
          </a:p>
          <a:p>
            <a:r>
              <a:rPr lang="id-ID" sz="2400" b="0" dirty="0" smtClean="0"/>
              <a:t>Tujuan </a:t>
            </a:r>
            <a:r>
              <a:rPr lang="id-ID" sz="2400" b="0" dirty="0"/>
              <a:t>publikasi ilmiah adalah untuk memberikan informasi kepada pembaca, khususnya dari kalangan akademisi atau para ahli di bidangnya.</a:t>
            </a:r>
            <a:endParaRPr lang="id-ID" sz="2400" dirty="0"/>
          </a:p>
        </p:txBody>
      </p:sp>
    </p:spTree>
    <p:extLst>
      <p:ext uri="{BB962C8B-B14F-4D97-AF65-F5344CB8AC3E}">
        <p14:creationId xmlns:p14="http://schemas.microsoft.com/office/powerpoint/2010/main" val="659037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7175" y="3159453"/>
            <a:ext cx="5966859" cy="2308322"/>
          </a:xfrm>
          <a:prstGeom prst="rect">
            <a:avLst/>
          </a:prstGeom>
        </p:spPr>
        <p:txBody>
          <a:bodyPr wrap="square" lIns="91324" tIns="45719" rIns="91324" bIns="45719">
            <a:spAutoFit/>
          </a:bodyPr>
          <a:lstStyle/>
          <a:p>
            <a:pPr lvl="0" defTabSz="913063">
              <a:defRPr/>
            </a:pPr>
            <a:r>
              <a:rPr lang="id-ID" sz="3600" dirty="0"/>
              <a:t>B</a:t>
            </a:r>
            <a:r>
              <a:rPr lang="en-US" sz="3600" dirty="0" err="1" smtClean="0"/>
              <a:t>agian</a:t>
            </a:r>
            <a:r>
              <a:rPr lang="en-US" sz="3600" dirty="0" smtClean="0"/>
              <a:t> </a:t>
            </a:r>
            <a:r>
              <a:rPr lang="en-US" sz="3600" dirty="0" err="1"/>
              <a:t>ini</a:t>
            </a:r>
            <a:r>
              <a:rPr lang="en-US" sz="3600" dirty="0"/>
              <a:t> </a:t>
            </a:r>
            <a:r>
              <a:rPr lang="en-US" sz="3600" dirty="0" err="1"/>
              <a:t>boleh</a:t>
            </a:r>
            <a:r>
              <a:rPr lang="en-US" sz="3600" dirty="0"/>
              <a:t> </a:t>
            </a:r>
            <a:r>
              <a:rPr lang="en-US" sz="3600" dirty="0" err="1"/>
              <a:t>disajikan</a:t>
            </a:r>
            <a:r>
              <a:rPr lang="en-US" sz="3600" dirty="0"/>
              <a:t> </a:t>
            </a:r>
            <a:r>
              <a:rPr lang="en-US" sz="3600" dirty="0" err="1"/>
              <a:t>secara</a:t>
            </a:r>
            <a:r>
              <a:rPr lang="en-US" sz="3600" dirty="0"/>
              <a:t> </a:t>
            </a:r>
            <a:r>
              <a:rPr lang="en-US" sz="3600" dirty="0" err="1"/>
              <a:t>terpisah</a:t>
            </a:r>
            <a:r>
              <a:rPr lang="en-US" sz="3600" dirty="0"/>
              <a:t> </a:t>
            </a:r>
            <a:r>
              <a:rPr lang="en-US" sz="3600" dirty="0" err="1"/>
              <a:t>atau</a:t>
            </a:r>
            <a:r>
              <a:rPr lang="en-US" sz="3600" dirty="0"/>
              <a:t> </a:t>
            </a:r>
            <a:r>
              <a:rPr lang="en-US" sz="3600" dirty="0" err="1"/>
              <a:t>menjadi</a:t>
            </a:r>
            <a:r>
              <a:rPr lang="en-US" sz="3600" dirty="0"/>
              <a:t> </a:t>
            </a:r>
            <a:r>
              <a:rPr lang="en-US" sz="3600" dirty="0" err="1"/>
              <a:t>satu</a:t>
            </a:r>
            <a:r>
              <a:rPr lang="en-US" sz="3600" dirty="0"/>
              <a:t> </a:t>
            </a:r>
            <a:r>
              <a:rPr lang="en-US" sz="3600" dirty="0" err="1"/>
              <a:t>dalam</a:t>
            </a:r>
            <a:r>
              <a:rPr lang="en-US" sz="3600" dirty="0"/>
              <a:t> </a:t>
            </a:r>
            <a:r>
              <a:rPr lang="en-US" sz="3600" b="1" dirty="0"/>
              <a:t>sub </a:t>
            </a:r>
            <a:r>
              <a:rPr lang="en-US" sz="3600" b="1" dirty="0" err="1"/>
              <a:t>bab</a:t>
            </a:r>
            <a:r>
              <a:rPr lang="en-US" sz="3600" b="1" dirty="0"/>
              <a:t> PENDAHULUAN</a:t>
            </a:r>
            <a:endParaRPr lang="ms-MY" sz="3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Picture Placeholder 16"/>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6641" r="16641"/>
          <a:stretch>
            <a:fillRect/>
          </a:stretch>
        </p:blipFill>
        <p:spPr>
          <a:xfrm>
            <a:off x="6829279" y="5065590"/>
            <a:ext cx="1496705" cy="1496705"/>
          </a:xfrm>
        </p:spPr>
      </p:pic>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41" r="16641"/>
          <a:stretch>
            <a:fillRect/>
          </a:stretch>
        </p:blipFill>
        <p:spPr>
          <a:xfrm>
            <a:off x="5894411" y="600498"/>
            <a:ext cx="5117910" cy="5117910"/>
          </a:xfrm>
        </p:spPr>
      </p:pic>
      <p:pic>
        <p:nvPicPr>
          <p:cNvPr id="7" name="Picture Placeholder 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67" r="16667"/>
          <a:stretch>
            <a:fillRect/>
          </a:stretch>
        </p:blipFill>
        <p:spPr>
          <a:xfrm>
            <a:off x="4763921" y="1037225"/>
            <a:ext cx="2008495" cy="2008495"/>
          </a:xfrm>
        </p:spPr>
      </p:pic>
      <p:pic>
        <p:nvPicPr>
          <p:cNvPr id="9" name="Picture Placeholder 8"/>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16667" r="16667"/>
          <a:stretch>
            <a:fillRect/>
          </a:stretch>
        </p:blipFill>
        <p:spPr>
          <a:xfrm>
            <a:off x="10134316" y="1037225"/>
            <a:ext cx="2008495" cy="2008495"/>
          </a:xfrm>
        </p:spPr>
      </p:pic>
      <p:pic>
        <p:nvPicPr>
          <p:cNvPr id="18" name="Picture Placeholder 17"/>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6641" r="16641"/>
          <a:stretch>
            <a:fillRect/>
          </a:stretch>
        </p:blipFill>
        <p:spPr>
          <a:xfrm>
            <a:off x="8546624" y="5065591"/>
            <a:ext cx="1496705" cy="1496705"/>
          </a:xfrm>
        </p:spPr>
      </p:pic>
      <p:sp>
        <p:nvSpPr>
          <p:cNvPr id="12" name="TextBox 11"/>
          <p:cNvSpPr txBox="1"/>
          <p:nvPr/>
        </p:nvSpPr>
        <p:spPr>
          <a:xfrm>
            <a:off x="215778" y="1219030"/>
            <a:ext cx="4256210" cy="1323437"/>
          </a:xfrm>
          <a:prstGeom prst="rect">
            <a:avLst/>
          </a:prstGeom>
          <a:noFill/>
          <a:ln>
            <a:noFill/>
          </a:ln>
        </p:spPr>
        <p:txBody>
          <a:bodyPr wrap="square" lIns="91324" tIns="45719" rIns="91324" bIns="45719" rtlCol="0">
            <a:spAutoFit/>
          </a:bodyPr>
          <a:lstStyle/>
          <a:p>
            <a:pPr lvl="0" algn="ctr" defTabSz="913063">
              <a:defRPr/>
            </a:pPr>
            <a:r>
              <a:rPr lang="id-ID" sz="4000" dirty="0" smtClean="0">
                <a:latin typeface="Roboto Black" panose="02000000000000000000" pitchFamily="2" charset="0"/>
                <a:ea typeface="Roboto Black" panose="02000000000000000000" pitchFamily="2" charset="0"/>
              </a:rPr>
              <a:t>B. </a:t>
            </a:r>
            <a:r>
              <a:rPr lang="en-US" sz="4000" dirty="0" smtClean="0">
                <a:latin typeface="Roboto Black" panose="02000000000000000000" pitchFamily="2" charset="0"/>
                <a:ea typeface="Roboto Black" panose="02000000000000000000" pitchFamily="2" charset="0"/>
              </a:rPr>
              <a:t>PENELITIAN </a:t>
            </a:r>
            <a:r>
              <a:rPr lang="id-ID" sz="4000" dirty="0" smtClean="0">
                <a:latin typeface="Roboto Black" panose="02000000000000000000" pitchFamily="2" charset="0"/>
                <a:ea typeface="Roboto Black" panose="02000000000000000000" pitchFamily="2" charset="0"/>
              </a:rPr>
              <a:t>S</a:t>
            </a:r>
            <a:r>
              <a:rPr lang="en-US" sz="4000" dirty="0" smtClean="0">
                <a:latin typeface="Roboto Black" panose="02000000000000000000" pitchFamily="2" charset="0"/>
                <a:ea typeface="Roboto Black" panose="02000000000000000000" pitchFamily="2" charset="0"/>
              </a:rPr>
              <a:t>EBELUMNYA</a:t>
            </a:r>
            <a:endParaRPr kumimoji="0" lang="en-US" sz="4000" b="0" i="0" u="none" strike="noStrike" kern="1200" cap="none" spc="0" normalizeH="0" baseline="0" noProof="0" dirty="0">
              <a:ln>
                <a:noFill/>
              </a:ln>
              <a:solidFill>
                <a:schemeClr val="tx1">
                  <a:lumMod val="85000"/>
                  <a:lumOff val="15000"/>
                </a:schemeClr>
              </a:solidFill>
              <a:effectLst/>
              <a:uLnTx/>
              <a:uFillTx/>
              <a:latin typeface="Roboto Black" panose="02000000000000000000" pitchFamily="2" charset="0"/>
              <a:ea typeface="Roboto Black" panose="02000000000000000000" pitchFamily="2" charset="0"/>
              <a:cs typeface="WC Mano Negra Bta"/>
            </a:endParaRPr>
          </a:p>
        </p:txBody>
      </p:sp>
    </p:spTree>
    <p:extLst>
      <p:ext uri="{BB962C8B-B14F-4D97-AF65-F5344CB8AC3E}">
        <p14:creationId xmlns:p14="http://schemas.microsoft.com/office/powerpoint/2010/main" val="93701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750" fill="hold"/>
                                        <p:tgtEl>
                                          <p:spTgt spid="12"/>
                                        </p:tgtEl>
                                        <p:attrNameLst>
                                          <p:attrName>ppt_x</p:attrName>
                                        </p:attrNameLst>
                                      </p:cBhvr>
                                      <p:tavLst>
                                        <p:tav tm="0">
                                          <p:val>
                                            <p:strVal val="#ppt_x"/>
                                          </p:val>
                                        </p:tav>
                                        <p:tav tm="100000">
                                          <p:val>
                                            <p:strVal val="#ppt_x"/>
                                          </p:val>
                                        </p:tav>
                                      </p:tavLst>
                                    </p:anim>
                                    <p:anim calcmode="lin" valueType="num">
                                      <p:cBhvr additive="base">
                                        <p:cTn id="13"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7267" y="343192"/>
            <a:ext cx="6528348" cy="769439"/>
          </a:xfrm>
          <a:prstGeom prst="rect">
            <a:avLst/>
          </a:prstGeom>
          <a:noFill/>
          <a:ln>
            <a:noFill/>
          </a:ln>
        </p:spPr>
        <p:txBody>
          <a:bodyPr wrap="square" lIns="91324" tIns="45719" rIns="91324" bIns="45719" rtlCol="0">
            <a:spAutoFit/>
          </a:bodyPr>
          <a:lstStyle/>
          <a:p>
            <a:pPr lvl="0"/>
            <a:r>
              <a:rPr lang="id-ID" sz="4400" dirty="0" smtClean="0">
                <a:latin typeface="Roboto Black" panose="02000000000000000000" pitchFamily="2" charset="0"/>
                <a:ea typeface="Roboto Black" panose="02000000000000000000" pitchFamily="2" charset="0"/>
              </a:rPr>
              <a:t>C. METODE </a:t>
            </a:r>
            <a:r>
              <a:rPr lang="id-ID" sz="4400" dirty="0">
                <a:latin typeface="Roboto Black" panose="02000000000000000000" pitchFamily="2" charset="0"/>
                <a:ea typeface="Roboto Black" panose="02000000000000000000" pitchFamily="2" charset="0"/>
              </a:rPr>
              <a:t>PENELITIAN</a:t>
            </a:r>
          </a:p>
        </p:txBody>
      </p:sp>
      <p:sp>
        <p:nvSpPr>
          <p:cNvPr id="8" name="Rectangle 7"/>
          <p:cNvSpPr/>
          <p:nvPr/>
        </p:nvSpPr>
        <p:spPr>
          <a:xfrm>
            <a:off x="297267" y="1517379"/>
            <a:ext cx="7026073" cy="5139867"/>
          </a:xfrm>
          <a:prstGeom prst="rect">
            <a:avLst/>
          </a:prstGeom>
        </p:spPr>
        <p:txBody>
          <a:bodyPr wrap="square" lIns="91324" tIns="45719" rIns="91324" bIns="45719">
            <a:spAutoFit/>
          </a:bodyPr>
          <a:lstStyle/>
          <a:p>
            <a:pPr lvl="0" defTabSz="913063">
              <a:defRPr/>
            </a:pPr>
            <a:r>
              <a:rPr lang="id-ID" sz="3200" dirty="0"/>
              <a:t>B</a:t>
            </a:r>
            <a:r>
              <a:rPr lang="en-US" sz="3200" dirty="0" err="1" smtClean="0"/>
              <a:t>erisi</a:t>
            </a:r>
            <a:r>
              <a:rPr lang="en-US" sz="3200" dirty="0" smtClean="0"/>
              <a:t> </a:t>
            </a:r>
            <a:r>
              <a:rPr lang="en-US" sz="3200" dirty="0" err="1"/>
              <a:t>kerangka</a:t>
            </a:r>
            <a:r>
              <a:rPr lang="en-US" sz="3200" dirty="0"/>
              <a:t>  </a:t>
            </a:r>
            <a:r>
              <a:rPr lang="en-US" sz="3200" dirty="0" err="1"/>
              <a:t>berpikir</a:t>
            </a:r>
            <a:r>
              <a:rPr lang="en-US" sz="3200" dirty="0"/>
              <a:t> </a:t>
            </a:r>
            <a:r>
              <a:rPr lang="en-US" sz="3200" dirty="0" err="1"/>
              <a:t>dalam</a:t>
            </a:r>
            <a:r>
              <a:rPr lang="en-US" sz="3200" dirty="0"/>
              <a:t> </a:t>
            </a:r>
            <a:r>
              <a:rPr lang="en-US" sz="3200" dirty="0" err="1"/>
              <a:t>penyelesaian</a:t>
            </a:r>
            <a:r>
              <a:rPr lang="en-US" sz="3200" dirty="0"/>
              <a:t> </a:t>
            </a:r>
            <a:r>
              <a:rPr lang="en-US" sz="3200" dirty="0" err="1"/>
              <a:t>penelitian</a:t>
            </a:r>
            <a:r>
              <a:rPr lang="en-US" sz="3200" dirty="0"/>
              <a:t> </a:t>
            </a:r>
            <a:r>
              <a:rPr lang="en-US" sz="3200" dirty="0" err="1"/>
              <a:t>Tugas</a:t>
            </a:r>
            <a:r>
              <a:rPr lang="en-US" sz="3200" dirty="0"/>
              <a:t> </a:t>
            </a:r>
            <a:r>
              <a:rPr lang="en-US" sz="3200" dirty="0" err="1"/>
              <a:t>Akhir</a:t>
            </a:r>
            <a:r>
              <a:rPr lang="en-US" sz="3200" dirty="0"/>
              <a:t>, </a:t>
            </a:r>
            <a:r>
              <a:rPr lang="en-US" sz="3200" dirty="0" err="1"/>
              <a:t>seperti</a:t>
            </a:r>
            <a:r>
              <a:rPr lang="en-US" sz="3200" dirty="0"/>
              <a:t>: </a:t>
            </a:r>
            <a:endParaRPr lang="id-ID" sz="3200" dirty="0" smtClean="0"/>
          </a:p>
          <a:p>
            <a:pPr marL="457200" lvl="0" indent="-457200" defTabSz="913063">
              <a:buFont typeface="Arial" panose="020B0604020202020204" pitchFamily="34" charset="0"/>
              <a:buChar char="•"/>
              <a:defRPr/>
            </a:pPr>
            <a:r>
              <a:rPr lang="en-US" sz="3200" dirty="0" err="1" smtClean="0"/>
              <a:t>Pengumpulan</a:t>
            </a:r>
            <a:r>
              <a:rPr lang="en-US" sz="3200" dirty="0" smtClean="0"/>
              <a:t> </a:t>
            </a:r>
            <a:r>
              <a:rPr lang="en-US" sz="3200" dirty="0"/>
              <a:t>data</a:t>
            </a:r>
            <a:r>
              <a:rPr lang="en-US" sz="3200" dirty="0" smtClean="0"/>
              <a:t>,</a:t>
            </a:r>
            <a:endParaRPr lang="id-ID" sz="3200" dirty="0" smtClean="0"/>
          </a:p>
          <a:p>
            <a:pPr marL="457200" lvl="0" indent="-457200" defTabSz="913063">
              <a:buFont typeface="Arial" panose="020B0604020202020204" pitchFamily="34" charset="0"/>
              <a:buChar char="•"/>
              <a:defRPr/>
            </a:pPr>
            <a:r>
              <a:rPr lang="en-US" sz="3200" dirty="0" smtClean="0"/>
              <a:t>Preprocessing</a:t>
            </a:r>
            <a:r>
              <a:rPr lang="en-US" sz="3200" dirty="0"/>
              <a:t>, </a:t>
            </a:r>
            <a:endParaRPr lang="id-ID" sz="3200" dirty="0" smtClean="0"/>
          </a:p>
          <a:p>
            <a:pPr marL="457200" lvl="0" indent="-457200" defTabSz="913063">
              <a:buFont typeface="Arial" panose="020B0604020202020204" pitchFamily="34" charset="0"/>
              <a:buChar char="•"/>
              <a:defRPr/>
            </a:pPr>
            <a:r>
              <a:rPr lang="id-ID" sz="3200" dirty="0" smtClean="0"/>
              <a:t>M</a:t>
            </a:r>
            <a:r>
              <a:rPr lang="en-US" sz="3200" dirty="0" err="1" smtClean="0"/>
              <a:t>etode</a:t>
            </a:r>
            <a:r>
              <a:rPr lang="en-US" sz="3200" dirty="0" smtClean="0"/>
              <a:t> </a:t>
            </a:r>
            <a:r>
              <a:rPr lang="en-US" sz="3200" dirty="0"/>
              <a:t>yang </a:t>
            </a:r>
            <a:r>
              <a:rPr lang="en-US" sz="3200" dirty="0" err="1"/>
              <a:t>digunakan</a:t>
            </a:r>
            <a:r>
              <a:rPr lang="en-US" sz="3200" dirty="0"/>
              <a:t> </a:t>
            </a:r>
            <a:r>
              <a:rPr lang="en-US" sz="3200" dirty="0" err="1"/>
              <a:t>dan</a:t>
            </a:r>
            <a:r>
              <a:rPr lang="en-US" sz="3200" dirty="0"/>
              <a:t> </a:t>
            </a:r>
            <a:endParaRPr lang="id-ID" sz="3200" dirty="0" smtClean="0"/>
          </a:p>
          <a:p>
            <a:pPr marL="457200" lvl="0" indent="-457200" defTabSz="913063">
              <a:buFont typeface="Arial" panose="020B0604020202020204" pitchFamily="34" charset="0"/>
              <a:buChar char="•"/>
              <a:defRPr/>
            </a:pPr>
            <a:r>
              <a:rPr lang="en-US" sz="3200" dirty="0" err="1" smtClean="0"/>
              <a:t>Pengujian</a:t>
            </a:r>
            <a:endParaRPr lang="id-ID" sz="3200" dirty="0" smtClean="0"/>
          </a:p>
          <a:p>
            <a:pPr lvl="0" defTabSz="913063">
              <a:defRPr/>
            </a:pPr>
            <a:endParaRPr kumimoji="0" lang="id-ID" sz="3200" b="0" i="0" u="none" strike="noStrike" kern="1200" cap="none" spc="0" normalizeH="0" baseline="0" noProof="0" dirty="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lvl="0" defTabSz="913063">
              <a:defRPr/>
            </a:pPr>
            <a:r>
              <a:rPr lang="id-ID" sz="2400" noProof="0"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Dibuat dalam bentuk </a:t>
            </a:r>
            <a:r>
              <a:rPr lang="id-ID" sz="2400" b="1" noProof="0"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flowchart</a:t>
            </a:r>
            <a:r>
              <a:rPr lang="id-ID" sz="2400" noProof="0"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atau </a:t>
            </a:r>
            <a:r>
              <a:rPr lang="id-ID" sz="2400" b="1" noProof="0"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Blok Digram</a:t>
            </a:r>
            <a:r>
              <a:rPr lang="id-ID" sz="2400" noProof="0"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serta penjelasan dari masing – masing proses</a:t>
            </a:r>
            <a:endParaRPr kumimoji="0" lang="ms-MY" sz="2400" b="0" i="0" u="none" strike="noStrike" kern="1200" cap="none" spc="0" normalizeH="0" baseline="0" noProof="0" dirty="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2"/>
          <a:stretch>
            <a:fillRect/>
          </a:stretch>
        </p:blipFill>
        <p:spPr>
          <a:xfrm>
            <a:off x="6825615" y="585789"/>
            <a:ext cx="5200650" cy="5114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775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351" r="11351"/>
          <a:stretch>
            <a:fillRect/>
          </a:stretch>
        </p:blipFill>
        <p:spPr>
          <a:xfrm>
            <a:off x="7760378" y="-2703855"/>
            <a:ext cx="7815155" cy="6745700"/>
          </a:xfrm>
        </p:spPr>
      </p:pic>
      <p:sp>
        <p:nvSpPr>
          <p:cNvPr id="8" name="Text Box 7"/>
          <p:cNvSpPr txBox="1">
            <a:spLocks noChangeArrowheads="1"/>
          </p:cNvSpPr>
          <p:nvPr/>
        </p:nvSpPr>
        <p:spPr bwMode="auto">
          <a:xfrm>
            <a:off x="316706" y="668995"/>
            <a:ext cx="7443672" cy="738662"/>
          </a:xfrm>
          <a:prstGeom prst="rect">
            <a:avLst/>
          </a:prstGeom>
          <a:noFill/>
          <a:ln w="9525">
            <a:noFill/>
            <a:miter lim="800000"/>
            <a:headEnd/>
            <a:tailEnd/>
          </a:ln>
        </p:spPr>
        <p:txBody>
          <a:bodyPr wrap="square" lIns="60883" tIns="30479" rIns="60883" bIns="30479">
            <a:spAutoFit/>
          </a:bodyPr>
          <a:lstStyle/>
          <a:p>
            <a:pPr defTabSz="1448816"/>
            <a:r>
              <a:rPr lang="id-ID" sz="4400" b="1" spc="-200" dirty="0" smtClean="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rPr>
              <a:t>D. HASIL DAN PEMBAHASAN</a:t>
            </a:r>
            <a:endParaRPr lang="en-CA" sz="4400" b="1" spc="-200" dirty="0">
              <a:solidFill>
                <a:schemeClr val="tx1">
                  <a:lumMod val="85000"/>
                  <a:lumOff val="15000"/>
                </a:schemeClr>
              </a:solidFill>
              <a:latin typeface="Roboto Black" panose="02000000000000000000" pitchFamily="2" charset="0"/>
              <a:ea typeface="Roboto Black" panose="02000000000000000000" pitchFamily="2" charset="0"/>
              <a:cs typeface="Open Sans" pitchFamily="34" charset="0"/>
            </a:endParaRPr>
          </a:p>
        </p:txBody>
      </p:sp>
      <p:sp>
        <p:nvSpPr>
          <p:cNvPr id="9" name="Rectangle 8"/>
          <p:cNvSpPr/>
          <p:nvPr/>
        </p:nvSpPr>
        <p:spPr>
          <a:xfrm>
            <a:off x="0" y="2025910"/>
            <a:ext cx="8458200" cy="4524313"/>
          </a:xfrm>
          <a:prstGeom prst="rect">
            <a:avLst/>
          </a:prstGeom>
        </p:spPr>
        <p:txBody>
          <a:bodyPr wrap="square" lIns="91324" tIns="45719" rIns="91324" bIns="45719">
            <a:spAutoFit/>
          </a:bodyPr>
          <a:lstStyle/>
          <a:p>
            <a:pPr marL="285750" indent="-285750">
              <a:buFont typeface="Arial" panose="020B0604020202020204" pitchFamily="34" charset="0"/>
              <a:buChar char="•"/>
            </a:pPr>
            <a:r>
              <a:rPr lang="id-ID" sz="3200" dirty="0" smtClean="0">
                <a:latin typeface="Open Sans" panose="020B0606030504020204" pitchFamily="34" charset="0"/>
                <a:ea typeface="Open Sans" panose="020B0606030504020204" pitchFamily="34" charset="0"/>
                <a:cs typeface="Open Sans" panose="020B0606030504020204" pitchFamily="34" charset="0"/>
              </a:rPr>
              <a:t>M</a:t>
            </a:r>
            <a:r>
              <a:rPr lang="en-US" sz="3200" dirty="0" err="1" smtClean="0">
                <a:latin typeface="Open Sans" panose="020B0606030504020204" pitchFamily="34" charset="0"/>
                <a:ea typeface="Open Sans" panose="020B0606030504020204" pitchFamily="34" charset="0"/>
                <a:cs typeface="Open Sans" panose="020B0606030504020204" pitchFamily="34" charset="0"/>
              </a:rPr>
              <a:t>encakup</a:t>
            </a:r>
            <a:r>
              <a:rPr lang="en-US" sz="3200" dirty="0" smtClean="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hasil</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pengujian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dari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penelitian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Tugas</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Akhir</a:t>
            </a:r>
            <a:r>
              <a:rPr lang="en-US" sz="3200" dirty="0">
                <a:latin typeface="Open Sans" panose="020B0606030504020204" pitchFamily="34" charset="0"/>
                <a:ea typeface="Open Sans" panose="020B0606030504020204" pitchFamily="34" charset="0"/>
                <a:cs typeface="Open Sans" panose="020B0606030504020204" pitchFamily="34" charset="0"/>
              </a:rPr>
              <a:t> yang </a:t>
            </a:r>
            <a:r>
              <a:rPr lang="en-US" sz="3200" dirty="0" err="1">
                <a:latin typeface="Open Sans" panose="020B0606030504020204" pitchFamily="34" charset="0"/>
                <a:ea typeface="Open Sans" panose="020B0606030504020204" pitchFamily="34" charset="0"/>
                <a:cs typeface="Open Sans" panose="020B0606030504020204" pitchFamily="34" charset="0"/>
              </a:rPr>
              <a:t>dilakukan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id-ID" sz="3200" dirty="0" smtClean="0">
                <a:latin typeface="Open Sans" panose="020B0606030504020204" pitchFamily="34" charset="0"/>
                <a:ea typeface="Open Sans" panose="020B0606030504020204" pitchFamily="34" charset="0"/>
                <a:cs typeface="Open Sans" panose="020B0606030504020204" pitchFamily="34" charset="0"/>
              </a:rPr>
              <a:t/>
            </a:r>
            <a:br>
              <a:rPr lang="id-ID" sz="3200" dirty="0" smtClean="0">
                <a:latin typeface="Open Sans" panose="020B0606030504020204" pitchFamily="34" charset="0"/>
                <a:ea typeface="Open Sans" panose="020B0606030504020204" pitchFamily="34" charset="0"/>
                <a:cs typeface="Open Sans" panose="020B0606030504020204" pitchFamily="34" charset="0"/>
              </a:rPr>
            </a:br>
            <a:endParaRPr lang="id-ID" sz="3200" dirty="0" smtClean="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3200" dirty="0" err="1" smtClean="0">
                <a:latin typeface="Open Sans" panose="020B0606030504020204" pitchFamily="34" charset="0"/>
                <a:ea typeface="Open Sans" panose="020B0606030504020204" pitchFamily="34" charset="0"/>
                <a:cs typeface="Open Sans" panose="020B0606030504020204" pitchFamily="34" charset="0"/>
              </a:rPr>
              <a:t>Pengujian</a:t>
            </a:r>
            <a:r>
              <a:rPr lang="en-US" sz="3200" dirty="0" smtClean="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berisi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evaluasi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dari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hasil</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penelitian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dengan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membandingkan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dengan</a:t>
            </a:r>
            <a:r>
              <a:rPr lang="en-US" sz="3200" dirty="0">
                <a:latin typeface="Open Sans" panose="020B0606030504020204" pitchFamily="34" charset="0"/>
                <a:ea typeface="Open Sans" panose="020B0606030504020204" pitchFamily="34" charset="0"/>
                <a:cs typeface="Open Sans" panose="020B0606030504020204" pitchFamily="34" charset="0"/>
              </a:rPr>
              <a:t> data </a:t>
            </a:r>
            <a:r>
              <a:rPr lang="en-US" sz="3200" dirty="0" err="1">
                <a:latin typeface="Open Sans" panose="020B0606030504020204" pitchFamily="34" charset="0"/>
                <a:ea typeface="Open Sans" panose="020B0606030504020204" pitchFamily="34" charset="0"/>
                <a:cs typeface="Open Sans" panose="020B0606030504020204" pitchFamily="34" charset="0"/>
              </a:rPr>
              <a:t>dari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i="1" dirty="0" err="1">
                <a:latin typeface="Open Sans" panose="020B0606030504020204" pitchFamily="34" charset="0"/>
                <a:ea typeface="Open Sans" panose="020B0606030504020204" pitchFamily="34" charset="0"/>
                <a:cs typeface="Open Sans" panose="020B0606030504020204" pitchFamily="34" charset="0"/>
              </a:rPr>
              <a:t>Pakar</a:t>
            </a:r>
            <a:r>
              <a:rPr lang="en-US" sz="3200" i="1" dirty="0">
                <a:latin typeface="Open Sans" panose="020B0606030504020204" pitchFamily="34" charset="0"/>
                <a:ea typeface="Open Sans" panose="020B0606030504020204" pitchFamily="34" charset="0"/>
                <a:cs typeface="Open Sans" panose="020B0606030504020204" pitchFamily="34" charset="0"/>
              </a:rPr>
              <a:t> (ground truth)</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atau</a:t>
            </a:r>
            <a:r>
              <a:rPr lang="en-US" sz="3200" dirty="0">
                <a:latin typeface="Open Sans" panose="020B0606030504020204" pitchFamily="34" charset="0"/>
                <a:ea typeface="Open Sans" panose="020B0606030504020204" pitchFamily="34" charset="0"/>
                <a:cs typeface="Open Sans" panose="020B0606030504020204" pitchFamily="34" charset="0"/>
              </a:rPr>
              <a:t> media </a:t>
            </a:r>
            <a:r>
              <a:rPr lang="en-US" sz="3200" dirty="0" err="1">
                <a:latin typeface="Open Sans" panose="020B0606030504020204" pitchFamily="34" charset="0"/>
                <a:ea typeface="Open Sans" panose="020B0606030504020204" pitchFamily="34" charset="0"/>
                <a:cs typeface="Open Sans" panose="020B0606030504020204" pitchFamily="34" charset="0"/>
              </a:rPr>
              <a:t>pembanding</a:t>
            </a:r>
            <a:r>
              <a:rPr lang="en-US" sz="3200" dirty="0">
                <a:latin typeface="Open Sans" panose="020B0606030504020204" pitchFamily="34" charset="0"/>
                <a:ea typeface="Open Sans" panose="020B0606030504020204" pitchFamily="34" charset="0"/>
                <a:cs typeface="Open Sans" panose="020B0606030504020204" pitchFamily="34" charset="0"/>
              </a:rPr>
              <a:t> lain </a:t>
            </a:r>
            <a:r>
              <a:rPr lang="en-US" sz="3200" dirty="0" err="1">
                <a:latin typeface="Open Sans" panose="020B0606030504020204" pitchFamily="34" charset="0"/>
                <a:ea typeface="Open Sans" panose="020B0606030504020204" pitchFamily="34" charset="0"/>
                <a:cs typeface="Open Sans" panose="020B0606030504020204" pitchFamily="34" charset="0"/>
              </a:rPr>
              <a:t>menggunakan</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id-ID" sz="3200" b="1" dirty="0" smtClean="0">
                <a:latin typeface="Open Sans" panose="020B0606030504020204" pitchFamily="34" charset="0"/>
                <a:ea typeface="Open Sans" panose="020B0606030504020204" pitchFamily="34" charset="0"/>
                <a:cs typeface="Open Sans" panose="020B0606030504020204" pitchFamily="34" charset="0"/>
              </a:rPr>
              <a:t>Akurasi</a:t>
            </a:r>
            <a:r>
              <a:rPr lang="id-ID" sz="3200" dirty="0" smtClean="0">
                <a:latin typeface="Open Sans" panose="020B0606030504020204" pitchFamily="34" charset="0"/>
                <a:ea typeface="Open Sans" panose="020B0606030504020204" pitchFamily="34" charset="0"/>
                <a:cs typeface="Open Sans" panose="020B0606030504020204" pitchFamily="34" charset="0"/>
              </a:rPr>
              <a:t>, </a:t>
            </a:r>
            <a:r>
              <a:rPr lang="en-US" sz="3200" b="1" dirty="0" smtClean="0">
                <a:latin typeface="Open Sans" panose="020B0606030504020204" pitchFamily="34" charset="0"/>
                <a:ea typeface="Open Sans" panose="020B0606030504020204" pitchFamily="34" charset="0"/>
                <a:cs typeface="Open Sans" panose="020B0606030504020204" pitchFamily="34" charset="0"/>
              </a:rPr>
              <a:t>Recall</a:t>
            </a:r>
            <a:r>
              <a:rPr lang="en-US" sz="3200" b="1" dirty="0">
                <a:latin typeface="Open Sans" panose="020B0606030504020204" pitchFamily="34" charset="0"/>
                <a:ea typeface="Open Sans" panose="020B0606030504020204" pitchFamily="34" charset="0"/>
                <a:cs typeface="Open Sans" panose="020B0606030504020204" pitchFamily="34" charset="0"/>
              </a:rPr>
              <a:t>, Precision, </a:t>
            </a:r>
            <a:r>
              <a:rPr lang="id-ID" sz="3200" b="1" dirty="0" smtClean="0">
                <a:latin typeface="Open Sans" panose="020B0606030504020204" pitchFamily="34" charset="0"/>
                <a:ea typeface="Open Sans" panose="020B0606030504020204" pitchFamily="34" charset="0"/>
                <a:cs typeface="Open Sans" panose="020B0606030504020204" pitchFamily="34" charset="0"/>
              </a:rPr>
              <a:t> </a:t>
            </a:r>
            <a:r>
              <a:rPr lang="en-US" sz="3200" b="1" dirty="0" smtClean="0">
                <a:latin typeface="Open Sans" panose="020B0606030504020204" pitchFamily="34" charset="0"/>
                <a:ea typeface="Open Sans" panose="020B0606030504020204" pitchFamily="34" charset="0"/>
                <a:cs typeface="Open Sans" panose="020B0606030504020204" pitchFamily="34" charset="0"/>
              </a:rPr>
              <a:t>F-Measure</a:t>
            </a:r>
            <a:r>
              <a:rPr lang="en-US" sz="3200" dirty="0" smtClean="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atau</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pengukuran</a:t>
            </a:r>
            <a:r>
              <a:rPr lang="en-US" sz="3200" dirty="0">
                <a:latin typeface="Open Sans" panose="020B0606030504020204" pitchFamily="34" charset="0"/>
                <a:ea typeface="Open Sans" panose="020B0606030504020204" pitchFamily="34" charset="0"/>
                <a:cs typeface="Open Sans" panose="020B0606030504020204" pitchFamily="34" charset="0"/>
              </a:rPr>
              <a:t> lain.</a:t>
            </a:r>
            <a:endParaRPr lang="id-ID"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497565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2" decel="100000"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1+#ppt_w/2"/>
                                          </p:val>
                                        </p:tav>
                                        <p:tav tm="100000">
                                          <p:val>
                                            <p:strVal val="#ppt_x"/>
                                          </p:val>
                                        </p:tav>
                                      </p:tavLst>
                                    </p:anim>
                                    <p:anim calcmode="lin" valueType="num">
                                      <p:cBhvr additive="base">
                                        <p:cTn id="13"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755173" y="515897"/>
            <a:ext cx="5188658" cy="1200327"/>
          </a:xfrm>
          <a:prstGeom prst="rect">
            <a:avLst/>
          </a:prstGeom>
          <a:noFill/>
          <a:ln>
            <a:noFill/>
          </a:ln>
        </p:spPr>
        <p:txBody>
          <a:bodyPr wrap="square" lIns="91324" tIns="45719" rIns="91324" bIns="45719" rtlCol="0">
            <a:spAutoFit/>
          </a:bodyPr>
          <a:lstStyle/>
          <a:p>
            <a:pPr lvl="0" algn="ctr" defTabSz="913063">
              <a:defRPr/>
            </a:pPr>
            <a:r>
              <a:rPr lang="id-ID" sz="3600" dirty="0" smtClean="0">
                <a:latin typeface="Roboto Black" panose="02000000000000000000" pitchFamily="2" charset="0"/>
                <a:ea typeface="Roboto Black" panose="02000000000000000000" pitchFamily="2" charset="0"/>
              </a:rPr>
              <a:t>E. Ucapan </a:t>
            </a:r>
            <a:r>
              <a:rPr lang="id-ID" sz="3600" dirty="0">
                <a:latin typeface="Roboto Black" panose="02000000000000000000" pitchFamily="2" charset="0"/>
                <a:ea typeface="Roboto Black" panose="02000000000000000000" pitchFamily="2" charset="0"/>
              </a:rPr>
              <a:t>Terima Kasih (</a:t>
            </a:r>
            <a:r>
              <a:rPr lang="id-ID" sz="3600" i="1" dirty="0" smtClean="0">
                <a:latin typeface="Roboto Black" panose="02000000000000000000" pitchFamily="2" charset="0"/>
                <a:ea typeface="Roboto Black" panose="02000000000000000000" pitchFamily="2" charset="0"/>
              </a:rPr>
              <a:t>Acknowledgment</a:t>
            </a:r>
            <a:r>
              <a:rPr lang="id-ID" sz="3600" dirty="0">
                <a:latin typeface="Roboto Black" panose="02000000000000000000" pitchFamily="2" charset="0"/>
                <a:ea typeface="Roboto Black" panose="02000000000000000000" pitchFamily="2" charset="0"/>
              </a:rPr>
              <a:t>)</a:t>
            </a:r>
            <a:endParaRPr kumimoji="0" lang="en-US" sz="3600" b="0" i="0" u="none" strike="noStrike" kern="1200" cap="none" spc="0" normalizeH="0" baseline="0" noProof="0" dirty="0">
              <a:ln>
                <a:noFill/>
              </a:ln>
              <a:solidFill>
                <a:schemeClr val="tx1">
                  <a:lumMod val="85000"/>
                  <a:lumOff val="15000"/>
                </a:schemeClr>
              </a:solidFill>
              <a:effectLst/>
              <a:uLnTx/>
              <a:uFillTx/>
              <a:latin typeface="Roboto Black" panose="02000000000000000000" pitchFamily="2" charset="0"/>
              <a:ea typeface="Roboto Black" panose="02000000000000000000" pitchFamily="2" charset="0"/>
              <a:cs typeface="WC Mano Negra Bta"/>
            </a:endParaRPr>
          </a:p>
        </p:txBody>
      </p:sp>
      <p:sp>
        <p:nvSpPr>
          <p:cNvPr id="26" name="Rectangle 25"/>
          <p:cNvSpPr/>
          <p:nvPr/>
        </p:nvSpPr>
        <p:spPr>
          <a:xfrm>
            <a:off x="6507005" y="2248814"/>
            <a:ext cx="5684995" cy="4401203"/>
          </a:xfrm>
          <a:prstGeom prst="rect">
            <a:avLst/>
          </a:prstGeom>
        </p:spPr>
        <p:txBody>
          <a:bodyPr wrap="square" lIns="91324" tIns="45719" rIns="91324" bIns="45719">
            <a:spAutoFit/>
          </a:bodyPr>
          <a:lstStyle/>
          <a:p>
            <a:r>
              <a:rPr lang="id-ID" sz="2800" b="1" i="1" dirty="0" smtClean="0"/>
              <a:t>Acknowledgment</a:t>
            </a:r>
            <a:r>
              <a:rPr lang="id-ID" sz="2800" b="1" dirty="0" smtClean="0"/>
              <a:t> adalah </a:t>
            </a:r>
            <a:r>
              <a:rPr lang="id-ID" sz="2800" dirty="0"/>
              <a:t>Ucapan terima </a:t>
            </a:r>
            <a:r>
              <a:rPr lang="id-ID" sz="2800" dirty="0" smtClean="0"/>
              <a:t>kasih Peneliti kepada Pihak </a:t>
            </a:r>
            <a:r>
              <a:rPr lang="id-ID" sz="2800" dirty="0"/>
              <a:t>yang telah membantu dalam melakukan </a:t>
            </a:r>
            <a:r>
              <a:rPr lang="id-ID" sz="2800" dirty="0" smtClean="0"/>
              <a:t>penelitian yang </a:t>
            </a:r>
            <a:r>
              <a:rPr lang="id-ID" sz="2800" b="1" dirty="0" smtClean="0"/>
              <a:t>berisi :</a:t>
            </a:r>
            <a:endParaRPr lang="id-ID" sz="2800" b="1" dirty="0"/>
          </a:p>
          <a:p>
            <a:pPr marL="342900" indent="-342900">
              <a:buFont typeface="+mj-lt"/>
              <a:buAutoNum type="arabicPeriod"/>
            </a:pPr>
            <a:r>
              <a:rPr lang="id-ID" sz="2800" dirty="0" smtClean="0"/>
              <a:t>Pemberi Dana </a:t>
            </a:r>
            <a:r>
              <a:rPr lang="id-ID" sz="2800" dirty="0"/>
              <a:t>penelitian.</a:t>
            </a:r>
          </a:p>
          <a:p>
            <a:pPr marL="342900" indent="-342900">
              <a:buFont typeface="+mj-lt"/>
              <a:buAutoNum type="arabicPeriod"/>
            </a:pPr>
            <a:r>
              <a:rPr lang="id-ID" sz="2800" dirty="0" smtClean="0"/>
              <a:t>Pemberi Data Penelitian</a:t>
            </a:r>
          </a:p>
          <a:p>
            <a:pPr marL="342900" indent="-342900">
              <a:buFont typeface="+mj-lt"/>
              <a:buAutoNum type="arabicPeriod"/>
            </a:pPr>
            <a:r>
              <a:rPr lang="id-ID" sz="2800" dirty="0" smtClean="0"/>
              <a:t>Singkat dan tidak berlebihan (ke semua pihak).</a:t>
            </a:r>
            <a:endParaRPr lang="id-ID" sz="2800" dirty="0"/>
          </a:p>
          <a:p>
            <a:pPr marL="342900" indent="-342900">
              <a:buFont typeface="+mj-lt"/>
              <a:buAutoNum type="arabicPeriod"/>
            </a:pPr>
            <a:r>
              <a:rPr lang="id-ID" sz="2800" dirty="0" smtClean="0"/>
              <a:t>Disusun sesuai proporsi dalam kontribusi penelitian. </a:t>
            </a:r>
            <a:endParaRPr lang="id-ID" sz="2800" dirty="0">
              <a:effectLst/>
            </a:endParaRPr>
          </a:p>
        </p:txBody>
      </p:sp>
      <p:pic>
        <p:nvPicPr>
          <p:cNvPr id="10" name="Picture Placeholder 9"/>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3626" r="13626"/>
          <a:stretch>
            <a:fillRect/>
          </a:stretch>
        </p:blipFill>
        <p:spPr>
          <a:xfrm rot="21218486">
            <a:off x="1824079" y="3979238"/>
            <a:ext cx="2117725" cy="1939925"/>
          </a:xfrm>
        </p:spPr>
      </p:pic>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3626" r="13626"/>
          <a:stretch>
            <a:fillRect/>
          </a:stretch>
        </p:blipFill>
        <p:spPr>
          <a:xfrm rot="20792528">
            <a:off x="1050920" y="1335859"/>
            <a:ext cx="2117725" cy="1939925"/>
          </a:xfrm>
        </p:spPr>
      </p:pic>
      <p:pic>
        <p:nvPicPr>
          <p:cNvPr id="9" name="Picture Placeholder 8"/>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13882" r="13882"/>
          <a:stretch>
            <a:fillRect/>
          </a:stretch>
        </p:blipFill>
        <p:spPr>
          <a:xfrm rot="648612">
            <a:off x="3810620" y="1297445"/>
            <a:ext cx="2117725" cy="1939925"/>
          </a:xfrm>
        </p:spPr>
      </p:pic>
    </p:spTree>
    <p:extLst>
      <p:ext uri="{BB962C8B-B14F-4D97-AF65-F5344CB8AC3E}">
        <p14:creationId xmlns:p14="http://schemas.microsoft.com/office/powerpoint/2010/main" val="200076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ppt_x"/>
                                          </p:val>
                                        </p:tav>
                                        <p:tav tm="100000">
                                          <p:val>
                                            <p:strVal val="#ppt_x"/>
                                          </p:val>
                                        </p:tav>
                                      </p:tavLst>
                                    </p:anim>
                                    <p:anim calcmode="lin" valueType="num">
                                      <p:cBhvr additive="base">
                                        <p:cTn id="13"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803" r="16803"/>
          <a:stretch>
            <a:fillRect/>
          </a:stretch>
        </p:blipFill>
        <p:spPr>
          <a:xfrm>
            <a:off x="8595360" y="1"/>
            <a:ext cx="3596641" cy="3614165"/>
          </a:xfrm>
          <a:ln w="76200">
            <a:noFill/>
          </a:ln>
        </p:spPr>
      </p:pic>
      <p:sp>
        <p:nvSpPr>
          <p:cNvPr id="7" name="TextBox 6"/>
          <p:cNvSpPr txBox="1"/>
          <p:nvPr/>
        </p:nvSpPr>
        <p:spPr>
          <a:xfrm>
            <a:off x="0" y="1019373"/>
            <a:ext cx="8789628" cy="2000546"/>
          </a:xfrm>
          <a:prstGeom prst="rect">
            <a:avLst/>
          </a:prstGeom>
          <a:noFill/>
          <a:ln>
            <a:noFill/>
          </a:ln>
        </p:spPr>
        <p:txBody>
          <a:bodyPr wrap="square" lIns="91324" tIns="45719" rIns="91324" bIns="45719" rtlCol="0">
            <a:spAutoFit/>
          </a:bodyPr>
          <a:lstStyle/>
          <a:p>
            <a:pPr lvl="0" algn="ctr"/>
            <a:r>
              <a:rPr lang="id-ID" sz="6000" dirty="0" smtClean="0">
                <a:latin typeface="Roboto Black" panose="02000000000000000000" pitchFamily="2" charset="0"/>
                <a:ea typeface="Roboto Black" panose="02000000000000000000" pitchFamily="2" charset="0"/>
              </a:rPr>
              <a:t>CONTOH </a:t>
            </a:r>
          </a:p>
          <a:p>
            <a:pPr lvl="0" algn="ctr"/>
            <a:r>
              <a:rPr lang="id-ID" sz="3200" dirty="0" smtClean="0">
                <a:latin typeface="Roboto Black" panose="02000000000000000000" pitchFamily="2" charset="0"/>
                <a:ea typeface="Roboto Black" panose="02000000000000000000" pitchFamily="2" charset="0"/>
              </a:rPr>
              <a:t>UCAPAN TERIMA KASIH/ACKNOWLEDGMENT</a:t>
            </a:r>
          </a:p>
          <a:p>
            <a:pPr lvl="0" algn="ctr"/>
            <a:r>
              <a:rPr lang="id-ID" sz="3200" dirty="0" smtClean="0">
                <a:latin typeface="Roboto Black" panose="02000000000000000000" pitchFamily="2" charset="0"/>
                <a:ea typeface="Roboto Black" panose="02000000000000000000" pitchFamily="2" charset="0"/>
              </a:rPr>
              <a:t>PADA JURNAL ILMIAH</a:t>
            </a:r>
            <a:endParaRPr lang="id-ID" sz="3200" dirty="0">
              <a:latin typeface="Roboto Black" panose="02000000000000000000" pitchFamily="2" charset="0"/>
              <a:ea typeface="Roboto Black" panose="02000000000000000000" pitchFamily="2" charset="0"/>
            </a:endParaRPr>
          </a:p>
        </p:txBody>
      </p:sp>
      <p:pic>
        <p:nvPicPr>
          <p:cNvPr id="2" name="Picture 1"/>
          <p:cNvPicPr>
            <a:picLocks noChangeAspect="1"/>
          </p:cNvPicPr>
          <p:nvPr/>
        </p:nvPicPr>
        <p:blipFill>
          <a:blip r:embed="rId3"/>
          <a:stretch>
            <a:fillRect/>
          </a:stretch>
        </p:blipFill>
        <p:spPr>
          <a:xfrm>
            <a:off x="0" y="3614166"/>
            <a:ext cx="11051544" cy="3116173"/>
          </a:xfrm>
          <a:prstGeom prst="rect">
            <a:avLst/>
          </a:prstGeom>
        </p:spPr>
      </p:pic>
    </p:spTree>
    <p:extLst>
      <p:ext uri="{BB962C8B-B14F-4D97-AF65-F5344CB8AC3E}">
        <p14:creationId xmlns:p14="http://schemas.microsoft.com/office/powerpoint/2010/main" val="3411343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4205972" y="456206"/>
            <a:ext cx="3824289" cy="718208"/>
          </a:xfrm>
          <a:prstGeom prst="rect">
            <a:avLst/>
          </a:prstGeom>
          <a:noFill/>
          <a:ln w="9525">
            <a:noFill/>
            <a:miter lim="800000"/>
            <a:headEnd/>
            <a:tailEnd/>
          </a:ln>
        </p:spPr>
        <p:txBody>
          <a:bodyPr wrap="none" lIns="60883" tIns="30479" rIns="60883" bIns="30479">
            <a:spAutoFit/>
          </a:bodyPr>
          <a:lstStyle/>
          <a:p>
            <a:pPr marL="0" marR="0" lvl="0" indent="0" algn="ctr" defTabSz="1448816" rtl="0" eaLnBrk="1" fontAlgn="auto" latinLnBrk="0" hangingPunct="1">
              <a:lnSpc>
                <a:spcPct val="100000"/>
              </a:lnSpc>
              <a:spcBef>
                <a:spcPts val="0"/>
              </a:spcBef>
              <a:spcAft>
                <a:spcPts val="0"/>
              </a:spcAft>
              <a:buClrTx/>
              <a:buSzTx/>
              <a:buFontTx/>
              <a:buNone/>
              <a:tabLst/>
              <a:defRPr/>
            </a:pPr>
            <a:r>
              <a:rPr kumimoji="0" lang="id-ID" sz="4267" b="1" i="0" u="none" strike="noStrike" kern="1200" cap="none" spc="-200" normalizeH="0" baseline="0" noProof="0" dirty="0" smtClean="0">
                <a:ln>
                  <a:noFill/>
                </a:ln>
                <a:effectLst/>
                <a:uLnTx/>
                <a:uFillTx/>
                <a:latin typeface="Roboto Black" panose="02000000000000000000" pitchFamily="2" charset="0"/>
                <a:ea typeface="Roboto Black" panose="02000000000000000000" pitchFamily="2" charset="0"/>
                <a:cs typeface="Open Sans" pitchFamily="34" charset="0"/>
              </a:rPr>
              <a:t>F. KESIMPULAN</a:t>
            </a:r>
            <a:endParaRPr kumimoji="0" lang="en-CA" sz="4267" b="1" i="0" u="none" strike="noStrike" kern="1200" cap="none" spc="-200" normalizeH="0" baseline="0" noProof="0" dirty="0">
              <a:ln>
                <a:noFill/>
              </a:ln>
              <a:effectLst/>
              <a:uLnTx/>
              <a:uFillTx/>
              <a:latin typeface="Roboto Black" panose="02000000000000000000" pitchFamily="2" charset="0"/>
              <a:ea typeface="Roboto Black" panose="02000000000000000000" pitchFamily="2" charset="0"/>
              <a:cs typeface="Open Sans" pitchFamily="34" charset="0"/>
            </a:endParaRPr>
          </a:p>
        </p:txBody>
      </p:sp>
      <p:sp>
        <p:nvSpPr>
          <p:cNvPr id="7" name="Rectangle 6"/>
          <p:cNvSpPr/>
          <p:nvPr/>
        </p:nvSpPr>
        <p:spPr>
          <a:xfrm>
            <a:off x="62475" y="1894843"/>
            <a:ext cx="6071198" cy="3785650"/>
          </a:xfrm>
          <a:prstGeom prst="rect">
            <a:avLst/>
          </a:prstGeom>
        </p:spPr>
        <p:txBody>
          <a:bodyPr wrap="square" lIns="91327" tIns="45719" rIns="91327" bIns="45719">
            <a:spAutoFit/>
          </a:bodyPr>
          <a:lstStyle/>
          <a:p>
            <a:pPr marL="342900" lvl="1" indent="-342900">
              <a:buFont typeface="Arial" panose="020B0604020202020204" pitchFamily="34" charset="0"/>
              <a:buChar char="•"/>
            </a:pPr>
            <a:r>
              <a:rPr lang="id-ID" sz="24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M</a:t>
            </a:r>
            <a:r>
              <a:rPr lang="en-US" sz="24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enjawab</a:t>
            </a:r>
            <a:r>
              <a:rPr lang="en-US" sz="24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rumusan</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masalah</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sinkron</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dengan</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tujuan</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Pernyataan</a:t>
            </a:r>
            <a:r>
              <a:rPr lang="en-US" sz="24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umum</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(general)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hasil</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penelitian</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Ringkasan</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dari</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temuan-temuan</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yang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didapat</a:t>
            </a:r>
            <a:r>
              <a:rPr lang="id-ID"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dari</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analisa</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hasil</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penelitian</a:t>
            </a:r>
            <a:endParaRPr lang="id-ID" sz="24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defTabSz="913063">
              <a:buFont typeface="Arial" panose="020B0604020202020204" pitchFamily="34" charset="0"/>
              <a:buChar char="•"/>
              <a:defRPr/>
            </a:pPr>
            <a:r>
              <a:rPr lang="id-ID" sz="24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F</a:t>
            </a:r>
            <a:r>
              <a:rPr lang="en-US" sz="24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uture</a:t>
            </a:r>
            <a:r>
              <a:rPr lang="en-US" sz="24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works</a:t>
            </a:r>
            <a:r>
              <a:rPr lang="id-ID"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yang akan dilakukan sebagai tahapan berikutnya dari </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penelitian</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kita</a:t>
            </a:r>
            <a:r>
              <a:rPr lang="id-ID"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boleh dari temuan-temuan hasil </a:t>
            </a:r>
            <a:r>
              <a:rPr lang="id-ID" sz="24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eksperimen</a:t>
            </a:r>
            <a:endParaRPr kumimoji="0" lang="en-US" sz="2400" b="0" u="none" strike="noStrike" kern="3000" cap="none" spc="31"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155" r="1155"/>
          <a:stretch>
            <a:fillRect/>
          </a:stretch>
        </p:blipFill>
        <p:spPr>
          <a:xfrm>
            <a:off x="6439217" y="2389690"/>
            <a:ext cx="4573023" cy="3290803"/>
          </a:xfrm>
        </p:spPr>
      </p:pic>
    </p:spTree>
    <p:extLst>
      <p:ext uri="{BB962C8B-B14F-4D97-AF65-F5344CB8AC3E}">
        <p14:creationId xmlns:p14="http://schemas.microsoft.com/office/powerpoint/2010/main" val="172149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803" r="16803"/>
          <a:stretch>
            <a:fillRect/>
          </a:stretch>
        </p:blipFill>
        <p:spPr>
          <a:xfrm>
            <a:off x="8665883" y="1"/>
            <a:ext cx="3526118" cy="3543299"/>
          </a:xfrm>
          <a:ln w="76200">
            <a:noFill/>
          </a:ln>
        </p:spPr>
      </p:pic>
      <p:sp>
        <p:nvSpPr>
          <p:cNvPr id="7" name="TextBox 6"/>
          <p:cNvSpPr txBox="1"/>
          <p:nvPr/>
        </p:nvSpPr>
        <p:spPr>
          <a:xfrm>
            <a:off x="161923" y="1054409"/>
            <a:ext cx="7161418" cy="1261882"/>
          </a:xfrm>
          <a:prstGeom prst="rect">
            <a:avLst/>
          </a:prstGeom>
          <a:noFill/>
          <a:ln>
            <a:noFill/>
          </a:ln>
        </p:spPr>
        <p:txBody>
          <a:bodyPr wrap="square" lIns="91324" tIns="45719" rIns="91324" bIns="45719" rtlCol="0">
            <a:spAutoFit/>
          </a:bodyPr>
          <a:lstStyle/>
          <a:p>
            <a:pPr lvl="0" algn="ctr"/>
            <a:r>
              <a:rPr lang="id-ID" sz="4400" dirty="0" smtClean="0">
                <a:latin typeface="Roboto Black" panose="02000000000000000000" pitchFamily="2" charset="0"/>
                <a:ea typeface="Roboto Black" panose="02000000000000000000" pitchFamily="2" charset="0"/>
              </a:rPr>
              <a:t>CONTOH KESIMPULAN</a:t>
            </a:r>
          </a:p>
          <a:p>
            <a:pPr lvl="0" algn="ctr"/>
            <a:r>
              <a:rPr lang="id-ID" sz="3200" dirty="0" smtClean="0">
                <a:solidFill>
                  <a:srgbClr val="C00000"/>
                </a:solidFill>
                <a:latin typeface="Roboto Black" panose="02000000000000000000" pitchFamily="2" charset="0"/>
                <a:ea typeface="Roboto Black" panose="02000000000000000000" pitchFamily="2" charset="0"/>
              </a:rPr>
              <a:t>PADA JURNAL ILMIAH</a:t>
            </a:r>
            <a:endParaRPr lang="id-ID" sz="3200" dirty="0">
              <a:solidFill>
                <a:srgbClr val="C00000"/>
              </a:solidFill>
              <a:latin typeface="Roboto Black" panose="02000000000000000000" pitchFamily="2" charset="0"/>
              <a:ea typeface="Roboto Black" panose="02000000000000000000" pitchFamily="2" charset="0"/>
            </a:endParaRPr>
          </a:p>
        </p:txBody>
      </p:sp>
      <p:pic>
        <p:nvPicPr>
          <p:cNvPr id="3" name="Picture 2"/>
          <p:cNvPicPr>
            <a:picLocks noChangeAspect="1"/>
          </p:cNvPicPr>
          <p:nvPr/>
        </p:nvPicPr>
        <p:blipFill>
          <a:blip r:embed="rId3"/>
          <a:stretch>
            <a:fillRect/>
          </a:stretch>
        </p:blipFill>
        <p:spPr>
          <a:xfrm>
            <a:off x="161923" y="2813248"/>
            <a:ext cx="9803283" cy="3861872"/>
          </a:xfrm>
          <a:prstGeom prst="rect">
            <a:avLst/>
          </a:prstGeom>
        </p:spPr>
      </p:pic>
    </p:spTree>
    <p:extLst>
      <p:ext uri="{BB962C8B-B14F-4D97-AF65-F5344CB8AC3E}">
        <p14:creationId xmlns:p14="http://schemas.microsoft.com/office/powerpoint/2010/main" val="3079668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000" r="25000"/>
          <a:stretch>
            <a:fillRect/>
          </a:stretch>
        </p:blipFill>
        <p:spPr>
          <a:xfrm>
            <a:off x="0" y="0"/>
            <a:ext cx="5166360" cy="6858000"/>
          </a:xfrm>
        </p:spPr>
      </p:pic>
      <p:sp>
        <p:nvSpPr>
          <p:cNvPr id="4" name="Rectangle 3"/>
          <p:cNvSpPr/>
          <p:nvPr/>
        </p:nvSpPr>
        <p:spPr>
          <a:xfrm>
            <a:off x="0" y="0"/>
            <a:ext cx="5166360" cy="6858000"/>
          </a:xfrm>
          <a:prstGeom prst="rect">
            <a:avLst/>
          </a:prstGeom>
          <a:solidFill>
            <a:srgbClr val="222A3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6138" y="2300528"/>
            <a:ext cx="5034083" cy="1140307"/>
          </a:xfrm>
          <a:prstGeom prst="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72"/>
          <p:cNvSpPr txBox="1">
            <a:spLocks noChangeArrowheads="1"/>
          </p:cNvSpPr>
          <p:nvPr/>
        </p:nvSpPr>
        <p:spPr bwMode="auto">
          <a:xfrm>
            <a:off x="180854" y="2593682"/>
            <a:ext cx="480465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a:r>
              <a:rPr lang="id-ID" b="1" dirty="0" smtClean="0">
                <a:solidFill>
                  <a:prstClr val="white"/>
                </a:solidFill>
                <a:latin typeface="Lato Light" panose="020F0502020204030203" pitchFamily="34" charset="0"/>
                <a:ea typeface="Lato Light" panose="020F0502020204030203" pitchFamily="34" charset="0"/>
                <a:cs typeface="Lato Light" panose="020F0502020204030203" pitchFamily="34" charset="0"/>
              </a:rPr>
              <a:t>G.</a:t>
            </a:r>
            <a:r>
              <a:rPr lang="en-US" b="1" dirty="0" smtClean="0">
                <a:solidFill>
                  <a:prstClr val="white"/>
                </a:solidFill>
                <a:latin typeface="Lato Light" panose="020F0502020204030203" pitchFamily="34" charset="0"/>
                <a:ea typeface="Lato Light" panose="020F0502020204030203" pitchFamily="34" charset="0"/>
                <a:cs typeface="Lato Light" panose="020F0502020204030203" pitchFamily="34" charset="0"/>
              </a:rPr>
              <a:t> </a:t>
            </a:r>
            <a:r>
              <a:rPr lang="id-ID" b="1" dirty="0" smtClean="0">
                <a:solidFill>
                  <a:prstClr val="white"/>
                </a:solidFill>
                <a:latin typeface="Lato Light" panose="020F0502020204030203" pitchFamily="34" charset="0"/>
                <a:ea typeface="Lato Light" panose="020F0502020204030203" pitchFamily="34" charset="0"/>
                <a:cs typeface="Lato Light" panose="020F0502020204030203" pitchFamily="34" charset="0"/>
              </a:rPr>
              <a:t>DAFTAR PUSTAKA</a:t>
            </a:r>
            <a:endParaRPr lang="en-US" b="1" dirty="0">
              <a:solidFill>
                <a:prstClr val="white"/>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36" name="Content Placeholder 2"/>
          <p:cNvSpPr txBox="1">
            <a:spLocks/>
          </p:cNvSpPr>
          <p:nvPr/>
        </p:nvSpPr>
        <p:spPr>
          <a:xfrm>
            <a:off x="5281076" y="230370"/>
            <a:ext cx="6697564" cy="63533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2700" dirty="0" smtClean="0">
                <a:latin typeface="Open Sans" panose="020B0606030504020204" pitchFamily="34" charset="0"/>
                <a:ea typeface="Open Sans" panose="020B0606030504020204" pitchFamily="34" charset="0"/>
                <a:cs typeface="Open Sans" panose="020B0606030504020204" pitchFamily="34" charset="0"/>
              </a:rPr>
              <a:t>Tidak boleh dibuat dengan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ngawur dan asal-asalan</a:t>
            </a:r>
          </a:p>
          <a:p>
            <a:r>
              <a:rPr lang="id-ID" sz="2700" dirty="0" smtClean="0">
                <a:latin typeface="Open Sans" panose="020B0606030504020204" pitchFamily="34" charset="0"/>
                <a:ea typeface="Open Sans" panose="020B0606030504020204" pitchFamily="34" charset="0"/>
                <a:cs typeface="Open Sans" panose="020B0606030504020204" pitchFamily="34" charset="0"/>
              </a:rPr>
              <a:t>Berisi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semua Referensi </a:t>
            </a:r>
            <a:r>
              <a:rPr lang="id-ID" sz="2700" dirty="0" smtClean="0">
                <a:latin typeface="Open Sans" panose="020B0606030504020204" pitchFamily="34" charset="0"/>
                <a:ea typeface="Open Sans" panose="020B0606030504020204" pitchFamily="34" charset="0"/>
                <a:cs typeface="Open Sans" panose="020B0606030504020204" pitchFamily="34" charset="0"/>
              </a:rPr>
              <a:t>yang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disitasi</a:t>
            </a:r>
            <a:r>
              <a:rPr lang="id-ID" sz="2700" dirty="0" smtClean="0">
                <a:latin typeface="Open Sans" panose="020B0606030504020204" pitchFamily="34" charset="0"/>
                <a:ea typeface="Open Sans" panose="020B0606030504020204" pitchFamily="34" charset="0"/>
                <a:cs typeface="Open Sans" panose="020B0606030504020204" pitchFamily="34" charset="0"/>
              </a:rPr>
              <a:t> dalam Jurnal Ilmiah anda.</a:t>
            </a:r>
          </a:p>
          <a:p>
            <a:r>
              <a:rPr lang="id-ID" sz="2700" dirty="0" smtClean="0">
                <a:latin typeface="Open Sans" panose="020B0606030504020204" pitchFamily="34" charset="0"/>
                <a:ea typeface="Open Sans" panose="020B0606030504020204" pitchFamily="34" charset="0"/>
                <a:cs typeface="Open Sans" panose="020B0606030504020204" pitchFamily="34" charset="0"/>
              </a:rPr>
              <a:t>Harus lengkap,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penulis</a:t>
            </a:r>
            <a:r>
              <a:rPr lang="id-ID" sz="2700" dirty="0" smtClean="0">
                <a:latin typeface="Open Sans" panose="020B0606030504020204" pitchFamily="34" charset="0"/>
                <a:ea typeface="Open Sans" panose="020B0606030504020204" pitchFamily="34" charset="0"/>
                <a:cs typeface="Open Sans" panose="020B0606030504020204" pitchFamily="34" charset="0"/>
              </a:rPr>
              <a:t> (bedakan mana family name dan mana first name),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judul</a:t>
            </a:r>
            <a:r>
              <a:rPr lang="id-ID" sz="2700" dirty="0" smtClean="0">
                <a:latin typeface="Open Sans" panose="020B0606030504020204" pitchFamily="34" charset="0"/>
                <a:ea typeface="Open Sans" panose="020B0606030504020204" pitchFamily="34" charset="0"/>
                <a:cs typeface="Open Sans" panose="020B0606030504020204" pitchFamily="34" charset="0"/>
              </a:rPr>
              <a:t>,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publikasi</a:t>
            </a:r>
            <a:r>
              <a:rPr lang="id-ID" sz="2700" dirty="0" smtClean="0">
                <a:latin typeface="Open Sans" panose="020B0606030504020204" pitchFamily="34" charset="0"/>
                <a:ea typeface="Open Sans" panose="020B0606030504020204" pitchFamily="34" charset="0"/>
                <a:cs typeface="Open Sans" panose="020B0606030504020204" pitchFamily="34" charset="0"/>
              </a:rPr>
              <a:t>,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tahun</a:t>
            </a:r>
            <a:r>
              <a:rPr lang="id-ID" sz="2700" dirty="0" smtClean="0">
                <a:latin typeface="Open Sans" panose="020B0606030504020204" pitchFamily="34" charset="0"/>
                <a:ea typeface="Open Sans" panose="020B0606030504020204" pitchFamily="34" charset="0"/>
                <a:cs typeface="Open Sans" panose="020B0606030504020204" pitchFamily="34" charset="0"/>
              </a:rPr>
              <a:t>,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Vol.</a:t>
            </a:r>
            <a:r>
              <a:rPr lang="id-ID" sz="2700" dirty="0" smtClean="0">
                <a:latin typeface="Open Sans" panose="020B0606030504020204" pitchFamily="34" charset="0"/>
                <a:ea typeface="Open Sans" panose="020B0606030504020204" pitchFamily="34" charset="0"/>
                <a:cs typeface="Open Sans" panose="020B0606030504020204" pitchFamily="34" charset="0"/>
              </a:rPr>
              <a:t>,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No.</a:t>
            </a:r>
            <a:r>
              <a:rPr lang="id-ID" sz="2700" dirty="0" smtClean="0">
                <a:latin typeface="Open Sans" panose="020B0606030504020204" pitchFamily="34" charset="0"/>
                <a:ea typeface="Open Sans" panose="020B0606030504020204" pitchFamily="34" charset="0"/>
                <a:cs typeface="Open Sans" panose="020B0606030504020204" pitchFamily="34" charset="0"/>
              </a:rPr>
              <a:t>, dsb</a:t>
            </a:r>
          </a:p>
          <a:p>
            <a:r>
              <a:rPr lang="id-ID" sz="2700" dirty="0" smtClean="0">
                <a:latin typeface="Open Sans" panose="020B0606030504020204" pitchFamily="34" charset="0"/>
                <a:ea typeface="Open Sans" panose="020B0606030504020204" pitchFamily="34" charset="0"/>
                <a:cs typeface="Open Sans" panose="020B0606030504020204" pitchFamily="34" charset="0"/>
              </a:rPr>
              <a:t>Untuk yang pakai mendeley, cek dengan baik atribut paper, usahakan </a:t>
            </a:r>
            <a:r>
              <a:rPr lang="id-ID"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update dengan nomor DOI </a:t>
            </a:r>
            <a:r>
              <a:rPr lang="id-ID" sz="2700" dirty="0" smtClean="0">
                <a:latin typeface="Open Sans" panose="020B0606030504020204" pitchFamily="34" charset="0"/>
                <a:ea typeface="Open Sans" panose="020B0606030504020204" pitchFamily="34" charset="0"/>
                <a:cs typeface="Open Sans" panose="020B0606030504020204" pitchFamily="34" charset="0"/>
              </a:rPr>
              <a:t>yang kita cari lewat internet or mendeley.com untuk menjamin kebenaran referensi</a:t>
            </a:r>
            <a:endParaRPr lang="en-US" sz="2700" dirty="0" smtClean="0">
              <a:latin typeface="Open Sans" panose="020B0606030504020204" pitchFamily="34" charset="0"/>
              <a:ea typeface="Open Sans" panose="020B0606030504020204" pitchFamily="34" charset="0"/>
              <a:cs typeface="Open Sans" panose="020B0606030504020204" pitchFamily="34" charset="0"/>
            </a:endParaRPr>
          </a:p>
          <a:p>
            <a:r>
              <a:rPr lang="en-US" sz="2700" dirty="0" err="1" smtClean="0">
                <a:latin typeface="Open Sans" panose="020B0606030504020204" pitchFamily="34" charset="0"/>
                <a:ea typeface="Open Sans" panose="020B0606030504020204" pitchFamily="34" charset="0"/>
                <a:cs typeface="Open Sans" panose="020B0606030504020204" pitchFamily="34" charset="0"/>
              </a:rPr>
              <a:t>Lakukan</a:t>
            </a:r>
            <a:r>
              <a:rPr lang="en-US" sz="2700" dirty="0" smtClean="0">
                <a:latin typeface="Open Sans" panose="020B0606030504020204" pitchFamily="34" charset="0"/>
                <a:ea typeface="Open Sans" panose="020B0606030504020204" pitchFamily="34" charset="0"/>
                <a:cs typeface="Open Sans" panose="020B0606030504020204" pitchFamily="34" charset="0"/>
              </a:rPr>
              <a:t> </a:t>
            </a:r>
            <a:r>
              <a:rPr lang="en-US"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editing </a:t>
            </a:r>
            <a:r>
              <a:rPr lang="en-US" sz="27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pada</a:t>
            </a:r>
            <a:r>
              <a:rPr lang="en-US"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data </a:t>
            </a:r>
            <a:r>
              <a:rPr lang="en-US" sz="27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referensi</a:t>
            </a:r>
            <a:r>
              <a:rPr lang="en-US"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yang </a:t>
            </a:r>
            <a:r>
              <a:rPr lang="en-US" sz="27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tidak</a:t>
            </a:r>
            <a:r>
              <a:rPr lang="en-US" sz="27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27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rapi</a:t>
            </a:r>
            <a:r>
              <a:rPr lang="en-US" sz="2700" dirty="0" smtClean="0">
                <a:latin typeface="Open Sans" panose="020B0606030504020204" pitchFamily="34" charset="0"/>
                <a:ea typeface="Open Sans" panose="020B0606030504020204" pitchFamily="34" charset="0"/>
                <a:cs typeface="Open Sans" panose="020B0606030504020204" pitchFamily="34" charset="0"/>
              </a:rPr>
              <a:t>, </a:t>
            </a:r>
            <a:r>
              <a:rPr lang="en-US" sz="2700" dirty="0" err="1" smtClean="0">
                <a:latin typeface="Open Sans" panose="020B0606030504020204" pitchFamily="34" charset="0"/>
                <a:ea typeface="Open Sans" panose="020B0606030504020204" pitchFamily="34" charset="0"/>
                <a:cs typeface="Open Sans" panose="020B0606030504020204" pitchFamily="34" charset="0"/>
              </a:rPr>
              <a:t>misalnya</a:t>
            </a:r>
            <a:r>
              <a:rPr lang="en-US" sz="2700" dirty="0" smtClean="0">
                <a:latin typeface="Open Sans" panose="020B0606030504020204" pitchFamily="34" charset="0"/>
                <a:ea typeface="Open Sans" panose="020B0606030504020204" pitchFamily="34" charset="0"/>
                <a:cs typeface="Open Sans" panose="020B0606030504020204" pitchFamily="34" charset="0"/>
              </a:rPr>
              <a:t> </a:t>
            </a:r>
            <a:r>
              <a:rPr lang="en-US" sz="2700" dirty="0" err="1" smtClean="0">
                <a:latin typeface="Open Sans" panose="020B0606030504020204" pitchFamily="34" charset="0"/>
                <a:ea typeface="Open Sans" panose="020B0606030504020204" pitchFamily="34" charset="0"/>
                <a:cs typeface="Open Sans" panose="020B0606030504020204" pitchFamily="34" charset="0"/>
              </a:rPr>
              <a:t>judul</a:t>
            </a:r>
            <a:r>
              <a:rPr lang="en-US" sz="2700" dirty="0" smtClean="0">
                <a:latin typeface="Open Sans" panose="020B0606030504020204" pitchFamily="34" charset="0"/>
                <a:ea typeface="Open Sans" panose="020B0606030504020204" pitchFamily="34" charset="0"/>
                <a:cs typeface="Open Sans" panose="020B0606030504020204" pitchFamily="34" charset="0"/>
              </a:rPr>
              <a:t> </a:t>
            </a:r>
            <a:r>
              <a:rPr lang="en-US" sz="2700" dirty="0" err="1" smtClean="0">
                <a:latin typeface="Open Sans" panose="020B0606030504020204" pitchFamily="34" charset="0"/>
                <a:ea typeface="Open Sans" panose="020B0606030504020204" pitchFamily="34" charset="0"/>
                <a:cs typeface="Open Sans" panose="020B0606030504020204" pitchFamily="34" charset="0"/>
              </a:rPr>
              <a:t>kapital</a:t>
            </a:r>
            <a:r>
              <a:rPr lang="en-US" sz="2700" dirty="0" smtClean="0">
                <a:latin typeface="Open Sans" panose="020B0606030504020204" pitchFamily="34" charset="0"/>
                <a:ea typeface="Open Sans" panose="020B0606030504020204" pitchFamily="34" charset="0"/>
                <a:cs typeface="Open Sans" panose="020B0606030504020204" pitchFamily="34" charset="0"/>
              </a:rPr>
              <a:t> </a:t>
            </a:r>
            <a:r>
              <a:rPr lang="en-US" sz="2700" dirty="0" err="1" smtClean="0">
                <a:latin typeface="Open Sans" panose="020B0606030504020204" pitchFamily="34" charset="0"/>
                <a:ea typeface="Open Sans" panose="020B0606030504020204" pitchFamily="34" charset="0"/>
                <a:cs typeface="Open Sans" panose="020B0606030504020204" pitchFamily="34" charset="0"/>
              </a:rPr>
              <a:t>semua</a:t>
            </a:r>
            <a:r>
              <a:rPr lang="en-US" sz="2700" dirty="0" smtClean="0">
                <a:latin typeface="Open Sans" panose="020B0606030504020204" pitchFamily="34" charset="0"/>
                <a:ea typeface="Open Sans" panose="020B0606030504020204" pitchFamily="34" charset="0"/>
                <a:cs typeface="Open Sans" panose="020B0606030504020204" pitchFamily="34" charset="0"/>
              </a:rPr>
              <a:t>, </a:t>
            </a:r>
            <a:r>
              <a:rPr lang="en-US" sz="2700" dirty="0" err="1" smtClean="0">
                <a:latin typeface="Open Sans" panose="020B0606030504020204" pitchFamily="34" charset="0"/>
                <a:ea typeface="Open Sans" panose="020B0606030504020204" pitchFamily="34" charset="0"/>
                <a:cs typeface="Open Sans" panose="020B0606030504020204" pitchFamily="34" charset="0"/>
              </a:rPr>
              <a:t>tidak</a:t>
            </a:r>
            <a:r>
              <a:rPr lang="en-US" sz="2700" dirty="0" smtClean="0">
                <a:latin typeface="Open Sans" panose="020B0606030504020204" pitchFamily="34" charset="0"/>
                <a:ea typeface="Open Sans" panose="020B0606030504020204" pitchFamily="34" charset="0"/>
                <a:cs typeface="Open Sans" panose="020B0606030504020204" pitchFamily="34" charset="0"/>
              </a:rPr>
              <a:t> </a:t>
            </a:r>
            <a:r>
              <a:rPr lang="en-US" sz="2700" dirty="0" err="1" smtClean="0">
                <a:latin typeface="Open Sans" panose="020B0606030504020204" pitchFamily="34" charset="0"/>
                <a:ea typeface="Open Sans" panose="020B0606030504020204" pitchFamily="34" charset="0"/>
                <a:cs typeface="Open Sans" panose="020B0606030504020204" pitchFamily="34" charset="0"/>
              </a:rPr>
              <a:t>lengkap</a:t>
            </a:r>
            <a:r>
              <a:rPr lang="en-US" sz="2700" dirty="0" smtClean="0">
                <a:latin typeface="Open Sans" panose="020B0606030504020204" pitchFamily="34" charset="0"/>
                <a:ea typeface="Open Sans" panose="020B0606030504020204" pitchFamily="34" charset="0"/>
                <a:cs typeface="Open Sans" panose="020B0606030504020204" pitchFamily="34" charset="0"/>
              </a:rPr>
              <a:t> </a:t>
            </a:r>
            <a:r>
              <a:rPr lang="en-US" sz="2700" dirty="0" err="1" smtClean="0">
                <a:latin typeface="Open Sans" panose="020B0606030504020204" pitchFamily="34" charset="0"/>
                <a:ea typeface="Open Sans" panose="020B0606030504020204" pitchFamily="34" charset="0"/>
                <a:cs typeface="Open Sans" panose="020B0606030504020204" pitchFamily="34" charset="0"/>
              </a:rPr>
              <a:t>datanya</a:t>
            </a:r>
            <a:r>
              <a:rPr lang="en-US" sz="2700" dirty="0" smtClean="0">
                <a:latin typeface="Open Sans" panose="020B0606030504020204" pitchFamily="34" charset="0"/>
                <a:ea typeface="Open Sans" panose="020B0606030504020204" pitchFamily="34" charset="0"/>
                <a:cs typeface="Open Sans" panose="020B0606030504020204" pitchFamily="34" charset="0"/>
              </a:rPr>
              <a:t>, </a:t>
            </a:r>
            <a:r>
              <a:rPr lang="en-US" sz="2700" dirty="0" err="1" smtClean="0">
                <a:latin typeface="Open Sans" panose="020B0606030504020204" pitchFamily="34" charset="0"/>
                <a:ea typeface="Open Sans" panose="020B0606030504020204" pitchFamily="34" charset="0"/>
                <a:cs typeface="Open Sans" panose="020B0606030504020204" pitchFamily="34" charset="0"/>
              </a:rPr>
              <a:t>dsb</a:t>
            </a:r>
            <a:endParaRPr lang="en-US" sz="27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923887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201" y="1541360"/>
            <a:ext cx="4328354" cy="4777406"/>
          </a:xfrm>
          <a:prstGeom prst="rect">
            <a:avLst/>
          </a:prstGeom>
        </p:spPr>
      </p:pic>
      <p:pic>
        <p:nvPicPr>
          <p:cNvPr id="5" name="Picture 4"/>
          <p:cNvPicPr>
            <a:picLocks noChangeAspect="1"/>
          </p:cNvPicPr>
          <p:nvPr/>
        </p:nvPicPr>
        <p:blipFill>
          <a:blip r:embed="rId3"/>
          <a:stretch>
            <a:fillRect/>
          </a:stretch>
        </p:blipFill>
        <p:spPr>
          <a:xfrm>
            <a:off x="5547370" y="1749331"/>
            <a:ext cx="6105525" cy="4286250"/>
          </a:xfrm>
          <a:prstGeom prst="rect">
            <a:avLst/>
          </a:prstGeom>
        </p:spPr>
      </p:pic>
      <p:sp>
        <p:nvSpPr>
          <p:cNvPr id="6" name="TextBox 5"/>
          <p:cNvSpPr txBox="1"/>
          <p:nvPr/>
        </p:nvSpPr>
        <p:spPr>
          <a:xfrm>
            <a:off x="1922462" y="6406399"/>
            <a:ext cx="2018886" cy="369332"/>
          </a:xfrm>
          <a:prstGeom prst="rect">
            <a:avLst/>
          </a:prstGeom>
          <a:noFill/>
        </p:spPr>
        <p:txBody>
          <a:bodyPr wrap="none" rtlCol="0">
            <a:spAutoFit/>
          </a:bodyPr>
          <a:lstStyle/>
          <a:p>
            <a:r>
              <a:rPr lang="id-ID" b="1" dirty="0" smtClean="0">
                <a:latin typeface="Open Sans" panose="020B0606030504020204" pitchFamily="34" charset="0"/>
                <a:ea typeface="Open Sans" panose="020B0606030504020204" pitchFamily="34" charset="0"/>
                <a:cs typeface="Open Sans" panose="020B0606030504020204" pitchFamily="34" charset="0"/>
              </a:rPr>
              <a:t>HARVARD STYLE</a:t>
            </a:r>
            <a:endParaRPr lang="id-ID"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p:cNvSpPr txBox="1"/>
          <p:nvPr/>
        </p:nvSpPr>
        <p:spPr>
          <a:xfrm>
            <a:off x="7942262" y="6079513"/>
            <a:ext cx="2031325" cy="523220"/>
          </a:xfrm>
          <a:prstGeom prst="rect">
            <a:avLst/>
          </a:prstGeom>
          <a:noFill/>
        </p:spPr>
        <p:txBody>
          <a:bodyPr wrap="none" rtlCol="0">
            <a:spAutoFit/>
          </a:bodyPr>
          <a:lstStyle/>
          <a:p>
            <a:r>
              <a:rPr lang="id-ID" sz="2800" b="1" dirty="0" smtClean="0">
                <a:latin typeface="Open Sans" panose="020B0606030504020204" pitchFamily="34" charset="0"/>
                <a:ea typeface="Open Sans" panose="020B0606030504020204" pitchFamily="34" charset="0"/>
                <a:cs typeface="Open Sans" panose="020B0606030504020204" pitchFamily="34" charset="0"/>
              </a:rPr>
              <a:t>IEEE STYLE</a:t>
            </a:r>
            <a:endParaRPr lang="id-ID"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Freeform 7"/>
          <p:cNvSpPr/>
          <p:nvPr/>
        </p:nvSpPr>
        <p:spPr>
          <a:xfrm>
            <a:off x="554942" y="914472"/>
            <a:ext cx="4474873" cy="626888"/>
          </a:xfrm>
          <a:custGeom>
            <a:avLst/>
            <a:gdLst>
              <a:gd name="connsiteX0" fmla="*/ 0 w 4012895"/>
              <a:gd name="connsiteY0" fmla="*/ 0 h 733628"/>
              <a:gd name="connsiteX1" fmla="*/ 4012895 w 4012895"/>
              <a:gd name="connsiteY1" fmla="*/ 0 h 733628"/>
              <a:gd name="connsiteX2" fmla="*/ 4012895 w 4012895"/>
              <a:gd name="connsiteY2" fmla="*/ 733628 h 733628"/>
              <a:gd name="connsiteX3" fmla="*/ 0 w 4012895"/>
              <a:gd name="connsiteY3" fmla="*/ 733628 h 733628"/>
              <a:gd name="connsiteX4" fmla="*/ 0 w 4012895"/>
              <a:gd name="connsiteY4" fmla="*/ 0 h 73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733628">
                <a:moveTo>
                  <a:pt x="0" y="0"/>
                </a:moveTo>
                <a:lnTo>
                  <a:pt x="4012895" y="0"/>
                </a:lnTo>
                <a:lnTo>
                  <a:pt x="4012895" y="733628"/>
                </a:lnTo>
                <a:lnTo>
                  <a:pt x="0" y="733628"/>
                </a:lnTo>
                <a:lnTo>
                  <a:pt x="0" y="0"/>
                </a:lnTo>
                <a:close/>
              </a:path>
            </a:pathLst>
          </a:custGeom>
          <a:solidFill>
            <a:srgbClr val="7BB21B"/>
          </a:solidFill>
          <a:ln w="6350" cap="flat" cmpd="sng" algn="ctr">
            <a:solidFill>
              <a:srgbClr val="7BB21B"/>
            </a:solidFill>
            <a:prstDash val="solid"/>
            <a:miter lim="800000"/>
          </a:ln>
          <a:effectLst/>
        </p:spPr>
        <p:style>
          <a:lnRef idx="1">
            <a:scrgbClr r="0" g="0" b="0"/>
          </a:lnRef>
          <a:fillRef idx="3">
            <a:scrgbClr r="0" g="0" b="0"/>
          </a:fillRef>
          <a:effectRef idx="2">
            <a:scrgbClr r="0" g="0" b="0"/>
          </a:effectRef>
          <a:fontRef idx="minor">
            <a:schemeClr val="lt1"/>
          </a:fontRef>
        </p:style>
        <p:txBody>
          <a:bodyPr spcFirstLastPara="0" vert="horz" wrap="square" lIns="227584" tIns="130048" rIns="227584" bIns="130048" numCol="1" spcCol="1270" anchor="ctr" anchorCtr="0">
            <a:noAutofit/>
          </a:bodyPr>
          <a:lstStyle/>
          <a:p>
            <a:pPr algn="ctr"/>
            <a:r>
              <a:rPr lang="id-ID" sz="3200" b="1" dirty="0" smtClean="0">
                <a:latin typeface="Open Sans" panose="020B0606030504020204" pitchFamily="34" charset="0"/>
                <a:ea typeface="Open Sans" panose="020B0606030504020204" pitchFamily="34" charset="0"/>
                <a:cs typeface="Open Sans" panose="020B0606030504020204" pitchFamily="34" charset="0"/>
              </a:rPr>
              <a:t>SKRIPSI</a:t>
            </a:r>
            <a:endParaRPr lang="id-ID"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Freeform 8"/>
          <p:cNvSpPr/>
          <p:nvPr/>
        </p:nvSpPr>
        <p:spPr>
          <a:xfrm>
            <a:off x="5903619" y="914472"/>
            <a:ext cx="5393029" cy="711458"/>
          </a:xfrm>
          <a:custGeom>
            <a:avLst/>
            <a:gdLst>
              <a:gd name="connsiteX0" fmla="*/ 0 w 4012895"/>
              <a:gd name="connsiteY0" fmla="*/ 0 h 733628"/>
              <a:gd name="connsiteX1" fmla="*/ 4012895 w 4012895"/>
              <a:gd name="connsiteY1" fmla="*/ 0 h 733628"/>
              <a:gd name="connsiteX2" fmla="*/ 4012895 w 4012895"/>
              <a:gd name="connsiteY2" fmla="*/ 733628 h 733628"/>
              <a:gd name="connsiteX3" fmla="*/ 0 w 4012895"/>
              <a:gd name="connsiteY3" fmla="*/ 733628 h 733628"/>
              <a:gd name="connsiteX4" fmla="*/ 0 w 4012895"/>
              <a:gd name="connsiteY4" fmla="*/ 0 h 73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95" h="733628">
                <a:moveTo>
                  <a:pt x="0" y="0"/>
                </a:moveTo>
                <a:lnTo>
                  <a:pt x="4012895" y="0"/>
                </a:lnTo>
                <a:lnTo>
                  <a:pt x="4012895" y="733628"/>
                </a:lnTo>
                <a:lnTo>
                  <a:pt x="0" y="733628"/>
                </a:lnTo>
                <a:lnTo>
                  <a:pt x="0" y="0"/>
                </a:lnTo>
                <a:close/>
              </a:path>
            </a:pathLst>
          </a:custGeom>
          <a:solidFill>
            <a:schemeClr val="accent2"/>
          </a:solidFill>
          <a:ln w="6350" cap="flat" cmpd="sng" algn="ctr">
            <a:solidFill>
              <a:schemeClr val="accent2"/>
            </a:solidFill>
            <a:prstDash val="solid"/>
            <a:miter lim="800000"/>
          </a:ln>
          <a:effectLst/>
        </p:spPr>
        <p:style>
          <a:lnRef idx="1">
            <a:scrgbClr r="0" g="0" b="0"/>
          </a:lnRef>
          <a:fillRef idx="3">
            <a:scrgbClr r="0" g="0" b="0"/>
          </a:fillRef>
          <a:effectRef idx="2">
            <a:scrgbClr r="0" g="0" b="0"/>
          </a:effectRef>
          <a:fontRef idx="minor">
            <a:schemeClr val="lt1"/>
          </a:fontRef>
        </p:style>
        <p:txBody>
          <a:bodyPr spcFirstLastPara="0" vert="horz" wrap="square" lIns="227584" tIns="130048" rIns="227584" bIns="130048" numCol="1" spcCol="1270" anchor="ctr" anchorCtr="0">
            <a:noAutofit/>
          </a:bodyPr>
          <a:lstStyle/>
          <a:p>
            <a:pPr algn="ctr"/>
            <a:r>
              <a:rPr lang="id-ID" sz="3200" b="1" dirty="0" smtClean="0">
                <a:latin typeface="Open Sans" panose="020B0606030504020204" pitchFamily="34" charset="0"/>
                <a:ea typeface="Open Sans" panose="020B0606030504020204" pitchFamily="34" charset="0"/>
                <a:cs typeface="Open Sans" panose="020B0606030504020204" pitchFamily="34" charset="0"/>
              </a:rPr>
              <a:t>JURNAL</a:t>
            </a:r>
            <a:endParaRPr lang="id-ID"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0" y="66260"/>
            <a:ext cx="12192000" cy="830995"/>
          </a:xfrm>
          <a:prstGeom prst="rect">
            <a:avLst/>
          </a:prstGeom>
          <a:noFill/>
          <a:ln>
            <a:noFill/>
          </a:ln>
        </p:spPr>
        <p:txBody>
          <a:bodyPr wrap="square" lIns="91324" tIns="45719" rIns="91324" bIns="45719" rtlCol="0">
            <a:spAutoFit/>
          </a:bodyPr>
          <a:lstStyle/>
          <a:p>
            <a:pPr lvl="0" algn="ctr"/>
            <a:r>
              <a:rPr lang="id-ID" sz="4800" dirty="0" smtClean="0">
                <a:latin typeface="Roboto Black" panose="02000000000000000000" pitchFamily="2" charset="0"/>
                <a:ea typeface="Roboto Black" panose="02000000000000000000" pitchFamily="2" charset="0"/>
              </a:rPr>
              <a:t>CONTOH DAFTAR PUSTAKA</a:t>
            </a:r>
            <a:endParaRPr lang="id-ID" sz="4800" dirty="0">
              <a:latin typeface="Roboto Black" panose="02000000000000000000" pitchFamily="2" charset="0"/>
              <a:ea typeface="Roboto Black" panose="02000000000000000000" pitchFamily="2" charset="0"/>
            </a:endParaRPr>
          </a:p>
        </p:txBody>
      </p:sp>
      <p:sp>
        <p:nvSpPr>
          <p:cNvPr id="11" name="Right Arrow 10"/>
          <p:cNvSpPr/>
          <p:nvPr/>
        </p:nvSpPr>
        <p:spPr>
          <a:xfrm>
            <a:off x="4956555" y="3600450"/>
            <a:ext cx="59081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25583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96" b="7796"/>
          <a:stretch>
            <a:fillRect/>
          </a:stretch>
        </p:blipFill>
        <p:spPr/>
      </p:pic>
      <p:sp>
        <p:nvSpPr>
          <p:cNvPr id="5" name="Rectangle 4"/>
          <p:cNvSpPr/>
          <p:nvPr/>
        </p:nvSpPr>
        <p:spPr>
          <a:xfrm>
            <a:off x="0" y="962526"/>
            <a:ext cx="12192000" cy="5019175"/>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98129" y="1174536"/>
            <a:ext cx="3429144" cy="4508927"/>
          </a:xfrm>
          <a:prstGeom prst="rect">
            <a:avLst/>
          </a:prstGeom>
          <a:noFill/>
        </p:spPr>
        <p:txBody>
          <a:bodyPr wrap="none" rtlCol="0">
            <a:spAutoFit/>
          </a:bodyPr>
          <a:lstStyle/>
          <a:p>
            <a:r>
              <a:rPr lang="id-ID" sz="28700" dirty="0" smtClean="0">
                <a:solidFill>
                  <a:schemeClr val="tx1">
                    <a:lumMod val="85000"/>
                    <a:lumOff val="15000"/>
                  </a:schemeClr>
                </a:solidFill>
                <a:latin typeface="Roboto Black" panose="02000000000000000000" pitchFamily="2" charset="0"/>
                <a:ea typeface="Roboto Black" panose="02000000000000000000" pitchFamily="2" charset="0"/>
              </a:rPr>
              <a:t>3</a:t>
            </a:r>
            <a:r>
              <a:rPr lang="en-US" sz="28700" dirty="0" smtClean="0">
                <a:solidFill>
                  <a:schemeClr val="tx1">
                    <a:lumMod val="85000"/>
                    <a:lumOff val="15000"/>
                  </a:schemeClr>
                </a:solidFill>
                <a:latin typeface="Roboto Black" panose="02000000000000000000" pitchFamily="2" charset="0"/>
                <a:ea typeface="Roboto Black" panose="02000000000000000000" pitchFamily="2" charset="0"/>
              </a:rPr>
              <a:t>.</a:t>
            </a:r>
            <a:endParaRPr lang="en-US" sz="28700" dirty="0">
              <a:solidFill>
                <a:schemeClr val="tx1">
                  <a:lumMod val="85000"/>
                  <a:lumOff val="15000"/>
                </a:schemeClr>
              </a:solidFill>
              <a:latin typeface="Roboto Black" panose="02000000000000000000" pitchFamily="2" charset="0"/>
              <a:ea typeface="Roboto Black" panose="02000000000000000000" pitchFamily="2" charset="0"/>
            </a:endParaRPr>
          </a:p>
        </p:txBody>
      </p:sp>
      <p:sp>
        <p:nvSpPr>
          <p:cNvPr id="8" name="TextBox 7"/>
          <p:cNvSpPr txBox="1"/>
          <p:nvPr/>
        </p:nvSpPr>
        <p:spPr>
          <a:xfrm>
            <a:off x="4071991" y="2999038"/>
            <a:ext cx="7717077" cy="1938992"/>
          </a:xfrm>
          <a:prstGeom prst="rect">
            <a:avLst/>
          </a:prstGeom>
          <a:noFill/>
        </p:spPr>
        <p:txBody>
          <a:bodyPr wrap="square" rtlCol="0">
            <a:spAutoFit/>
          </a:bodyPr>
          <a:lstStyle/>
          <a:p>
            <a:r>
              <a:rPr lang="id-ID" sz="6000" b="1" dirty="0" smtClean="0">
                <a:solidFill>
                  <a:schemeClr val="tx1">
                    <a:lumMod val="85000"/>
                    <a:lumOff val="15000"/>
                  </a:schemeClr>
                </a:solidFill>
                <a:latin typeface="Roboto Black" panose="02000000000000000000" pitchFamily="2" charset="0"/>
                <a:ea typeface="Roboto Black" panose="02000000000000000000" pitchFamily="2" charset="0"/>
              </a:rPr>
              <a:t>KIAT PENULISAN ILMIAH</a:t>
            </a:r>
            <a:endParaRPr lang="en-US" sz="6000" b="1" dirty="0">
              <a:solidFill>
                <a:schemeClr val="tx1">
                  <a:lumMod val="85000"/>
                  <a:lumOff val="15000"/>
                </a:schemeClr>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16098561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z="3600" dirty="0"/>
              <a:t>Ciri-ciri publikasi </a:t>
            </a:r>
            <a:r>
              <a:rPr lang="id-ID" sz="3600" dirty="0" smtClean="0"/>
              <a:t>ilmiah</a:t>
            </a:r>
            <a:endParaRPr lang="id-ID" sz="3600" dirty="0"/>
          </a:p>
        </p:txBody>
      </p:sp>
      <p:sp>
        <p:nvSpPr>
          <p:cNvPr id="5" name="Content Placeholder 4"/>
          <p:cNvSpPr>
            <a:spLocks noGrp="1"/>
          </p:cNvSpPr>
          <p:nvPr>
            <p:ph idx="1"/>
          </p:nvPr>
        </p:nvSpPr>
        <p:spPr/>
        <p:txBody>
          <a:bodyPr/>
          <a:lstStyle/>
          <a:p>
            <a:pPr marL="542925" lvl="0" indent="-542925" eaLnBrk="0" hangingPunct="0">
              <a:spcBef>
                <a:spcPct val="0"/>
              </a:spcBef>
              <a:buClrTx/>
              <a:buFontTx/>
              <a:buAutoNum type="arabicPeriod"/>
            </a:pPr>
            <a:r>
              <a:rPr lang="id-ID" dirty="0"/>
              <a:t>Objektif</a:t>
            </a:r>
            <a:r>
              <a:rPr lang="id-ID" b="0" dirty="0"/>
              <a:t>: fakta dan data yang tertulis dalam publikasi ilmiah berdasarkan kenyataan yang sebenarnya dan tidak </a:t>
            </a:r>
            <a:r>
              <a:rPr lang="id-ID" b="0" dirty="0" smtClean="0"/>
              <a:t>dimanipulasi</a:t>
            </a:r>
            <a:endParaRPr lang="id-ID" b="0" dirty="0"/>
          </a:p>
          <a:p>
            <a:pPr marL="542925" lvl="0" indent="-542925" eaLnBrk="0" hangingPunct="0">
              <a:spcBef>
                <a:spcPct val="0"/>
              </a:spcBef>
              <a:buClrTx/>
              <a:buFontTx/>
              <a:buAutoNum type="arabicPeriod" startAt="2"/>
            </a:pPr>
            <a:r>
              <a:rPr lang="id-ID" dirty="0"/>
              <a:t>Netral</a:t>
            </a:r>
            <a:r>
              <a:rPr lang="id-ID" b="0" dirty="0"/>
              <a:t>: pernyataan tidak mementingkan pihak tertentu baik individu atau </a:t>
            </a:r>
            <a:r>
              <a:rPr lang="id-ID" b="0" dirty="0" smtClean="0"/>
              <a:t>kelompok</a:t>
            </a:r>
            <a:endParaRPr lang="id-ID" b="0" dirty="0"/>
          </a:p>
          <a:p>
            <a:pPr marL="542925" lvl="0" indent="-542925" eaLnBrk="0" hangingPunct="0">
              <a:spcBef>
                <a:spcPct val="0"/>
              </a:spcBef>
              <a:buClrTx/>
              <a:buFontTx/>
              <a:buAutoNum type="arabicPeriod" startAt="3"/>
            </a:pPr>
            <a:r>
              <a:rPr lang="id-ID" dirty="0"/>
              <a:t>Sistematis</a:t>
            </a:r>
            <a:r>
              <a:rPr lang="id-ID" b="0" dirty="0"/>
              <a:t>: pola penulisan mengikuti kaidah penulisan </a:t>
            </a:r>
            <a:r>
              <a:rPr lang="id-ID" b="0" dirty="0" smtClean="0"/>
              <a:t>ilmiah</a:t>
            </a:r>
            <a:endParaRPr lang="id-ID" b="0" dirty="0"/>
          </a:p>
          <a:p>
            <a:pPr marL="542925" lvl="0" indent="-542925" eaLnBrk="0" hangingPunct="0">
              <a:spcBef>
                <a:spcPct val="0"/>
              </a:spcBef>
              <a:buClrTx/>
              <a:buFontTx/>
              <a:buAutoNum type="arabicPeriod" startAt="4"/>
            </a:pPr>
            <a:r>
              <a:rPr lang="id-ID" dirty="0"/>
              <a:t>Logis</a:t>
            </a:r>
            <a:r>
              <a:rPr lang="id-ID" b="0" dirty="0"/>
              <a:t>: cara menginterpretasi data hasil penelitian harus mengacu pada pola nalar, baik induktif maupun deduktif, serta menyajikan fakta, bukan opini.</a:t>
            </a:r>
          </a:p>
          <a:p>
            <a:endParaRPr lang="id-ID" dirty="0"/>
          </a:p>
        </p:txBody>
      </p:sp>
    </p:spTree>
    <p:extLst>
      <p:ext uri="{BB962C8B-B14F-4D97-AF65-F5344CB8AC3E}">
        <p14:creationId xmlns:p14="http://schemas.microsoft.com/office/powerpoint/2010/main" val="17372266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0563" r="30563"/>
          <a:stretch>
            <a:fillRect/>
          </a:stretch>
        </p:blipFill>
        <p:spPr/>
      </p:pic>
      <p:sp>
        <p:nvSpPr>
          <p:cNvPr id="22" name="Content Placeholder 2"/>
          <p:cNvSpPr txBox="1">
            <a:spLocks/>
          </p:cNvSpPr>
          <p:nvPr/>
        </p:nvSpPr>
        <p:spPr>
          <a:xfrm>
            <a:off x="4146550" y="920448"/>
            <a:ext cx="7766052" cy="5762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spcBef>
                <a:spcPts val="0"/>
              </a:spcBef>
              <a:buFont typeface="+mj-lt"/>
              <a:buAutoNum type="arabicPeriod"/>
            </a:pPr>
            <a:r>
              <a:rPr lang="en-US" sz="1800" dirty="0" err="1" smtClean="0">
                <a:latin typeface="Open Sans" panose="020B0606030504020204" pitchFamily="34" charset="0"/>
                <a:ea typeface="Open Sans" panose="020B0606030504020204" pitchFamily="34" charset="0"/>
                <a:cs typeface="Open Sans" panose="020B0606030504020204" pitchFamily="34" charset="0"/>
              </a:rPr>
              <a:t>Tampilkan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kontribusi</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pengetahuan</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dari</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penelitian</a:t>
            </a:r>
            <a:r>
              <a:rPr lang="en-US" sz="1800" dirty="0" smtClean="0">
                <a:latin typeface="Open Sans" panose="020B0606030504020204" pitchFamily="34" charset="0"/>
                <a:ea typeface="Open Sans" panose="020B0606030504020204" pitchFamily="34" charset="0"/>
                <a:cs typeface="Open Sans" panose="020B0606030504020204" pitchFamily="34" charset="0"/>
              </a:rPr>
              <a:t> yang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dilakukan</a:t>
            </a:r>
            <a:endParaRPr lang="en-US" sz="1800" dirty="0" smtClean="0">
              <a:latin typeface="Open Sans" panose="020B0606030504020204" pitchFamily="34" charset="0"/>
              <a:ea typeface="Open Sans" panose="020B0606030504020204" pitchFamily="34" charset="0"/>
              <a:cs typeface="Open Sans" panose="020B0606030504020204" pitchFamily="34" charset="0"/>
            </a:endParaRPr>
          </a:p>
          <a:p>
            <a:pPr marL="514350" indent="-514350">
              <a:lnSpc>
                <a:spcPct val="170000"/>
              </a:lnSpc>
              <a:spcBef>
                <a:spcPts val="0"/>
              </a:spcBef>
              <a:buFont typeface="+mj-lt"/>
              <a:buAutoNum type="arabicPeriod"/>
            </a:pP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Susunan</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penulisan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menggunakan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konsep</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IMRaD</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i="1" dirty="0" smtClean="0">
                <a:latin typeface="Open Sans" panose="020B0606030504020204" pitchFamily="34" charset="0"/>
                <a:ea typeface="Open Sans" panose="020B0606030504020204" pitchFamily="34" charset="0"/>
                <a:cs typeface="Open Sans" panose="020B0606030504020204" pitchFamily="34" charset="0"/>
              </a:rPr>
              <a:t>(Introduction, Methods, Result and Discussion)</a:t>
            </a:r>
            <a:r>
              <a:rPr lang="id-ID" sz="1800" i="1" dirty="0" smtClean="0">
                <a:latin typeface="Open Sans" panose="020B0606030504020204" pitchFamily="34" charset="0"/>
                <a:ea typeface="Open Sans" panose="020B0606030504020204" pitchFamily="34" charset="0"/>
                <a:cs typeface="Open Sans" panose="020B0606030504020204" pitchFamily="34" charset="0"/>
              </a:rPr>
              <a:t> + </a:t>
            </a:r>
            <a:r>
              <a:rPr lang="id-ID" sz="1800" i="1"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Conclusion</a:t>
            </a:r>
            <a:endParaRPr lang="en-US" sz="1800" i="1" dirty="0" smtClean="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514350" indent="-514350">
              <a:lnSpc>
                <a:spcPct val="170000"/>
              </a:lnSpc>
              <a:spcBef>
                <a:spcPts val="0"/>
              </a:spcBef>
              <a:buFont typeface="+mj-lt"/>
              <a:buAutoNum type="arabicPeriod"/>
            </a:pP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Judul</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harus</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singkat</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padat</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jelas</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menunjukkan</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kontribusi</a:t>
            </a:r>
            <a:r>
              <a:rPr lang="id-ID"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(Metode, Tujuan dan Obyek Penelitian)</a:t>
            </a:r>
            <a:endPar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514350" indent="-514350">
              <a:lnSpc>
                <a:spcPct val="170000"/>
              </a:lnSpc>
              <a:spcBef>
                <a:spcPts val="0"/>
              </a:spcBef>
              <a:buFont typeface="+mj-lt"/>
              <a:buAutoNum type="arabicPeriod"/>
            </a:pP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Abstrak</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harus</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memuat</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masalah</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metode</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hasil</a:t>
            </a:r>
            <a:endPar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514350" indent="-514350">
              <a:lnSpc>
                <a:spcPct val="170000"/>
              </a:lnSpc>
              <a:spcBef>
                <a:spcPts val="0"/>
              </a:spcBef>
              <a:buFont typeface="+mj-lt"/>
              <a:buAutoNum type="arabicPeriod"/>
            </a:pP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Masalah</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penelitian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harus</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tajam</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eksplisit</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dan</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dilandasi</a:t>
            </a:r>
            <a:endPar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514350" indent="-514350">
              <a:lnSpc>
                <a:spcPct val="170000"/>
              </a:lnSpc>
              <a:spcBef>
                <a:spcPts val="0"/>
              </a:spcBef>
              <a:buFont typeface="+mj-lt"/>
              <a:buAutoNum type="arabicPeriod"/>
            </a:pP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Metode</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smtClean="0">
                <a:latin typeface="Open Sans" panose="020B0606030504020204" pitchFamily="34" charset="0"/>
                <a:ea typeface="Open Sans" panose="020B0606030504020204" pitchFamily="34" charset="0"/>
                <a:cs typeface="Open Sans" panose="020B0606030504020204" pitchFamily="34" charset="0"/>
              </a:rPr>
              <a:t>yang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diusulkan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harus</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divalidasi</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dan</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diukur</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efektifitasnya</a:t>
            </a:r>
            <a:endPar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514350" indent="-514350">
              <a:lnSpc>
                <a:spcPct val="170000"/>
              </a:lnSpc>
              <a:spcBef>
                <a:spcPts val="0"/>
              </a:spcBef>
              <a:buFont typeface="+mj-lt"/>
              <a:buAutoNum type="arabicPeriod"/>
            </a:pP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Penarikan</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kesimpulan</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harus</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sesuai</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dengan</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hasil</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penelitian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selaras</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id-ID" sz="1800" dirty="0" smtClean="0">
                <a:latin typeface="Open Sans" panose="020B0606030504020204" pitchFamily="34" charset="0"/>
                <a:ea typeface="Open Sans" panose="020B0606030504020204" pitchFamily="34" charset="0"/>
                <a:cs typeface="Open Sans" panose="020B0606030504020204" pitchFamily="34" charset="0"/>
              </a:rPr>
              <a:t>dengan</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masalah</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dan</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tujuan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penelitian</a:t>
            </a:r>
            <a:endParaRPr lang="en-US" sz="1800" dirty="0" smtClean="0">
              <a:latin typeface="Open Sans" panose="020B0606030504020204" pitchFamily="34" charset="0"/>
              <a:ea typeface="Open Sans" panose="020B0606030504020204" pitchFamily="34" charset="0"/>
              <a:cs typeface="Open Sans" panose="020B0606030504020204" pitchFamily="34" charset="0"/>
            </a:endParaRPr>
          </a:p>
          <a:p>
            <a:pPr marL="514350" indent="-514350">
              <a:lnSpc>
                <a:spcPct val="170000"/>
              </a:lnSpc>
              <a:spcBef>
                <a:spcPts val="0"/>
              </a:spcBef>
              <a:buFont typeface="+mj-lt"/>
              <a:buAutoNum type="arabicPeriod"/>
            </a:pPr>
            <a:r>
              <a:rPr lang="en-US" sz="1800" dirty="0" err="1" smtClean="0">
                <a:latin typeface="Open Sans" panose="020B0606030504020204" pitchFamily="34" charset="0"/>
                <a:ea typeface="Open Sans" panose="020B0606030504020204" pitchFamily="34" charset="0"/>
                <a:cs typeface="Open Sans" panose="020B0606030504020204" pitchFamily="34" charset="0"/>
              </a:rPr>
              <a:t>Pengambilan</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referensi</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C00000"/>
                </a:solidFill>
                <a:latin typeface="Open Sans" panose="020B0606030504020204" pitchFamily="34" charset="0"/>
                <a:ea typeface="Open Sans" panose="020B0606030504020204" pitchFamily="34" charset="0"/>
                <a:cs typeface="Open Sans" panose="020B0606030504020204" pitchFamily="34" charset="0"/>
              </a:rPr>
              <a:t>penelitian</a:t>
            </a:r>
            <a:r>
              <a:rPr lang="en-US" sz="18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id-ID" sz="1800" dirty="0" smtClean="0">
                <a:latin typeface="Open Sans" panose="020B0606030504020204" pitchFamily="34" charset="0"/>
                <a:ea typeface="Open Sans" panose="020B0606030504020204" pitchFamily="34" charset="0"/>
                <a:cs typeface="Open Sans" panose="020B0606030504020204" pitchFamily="34" charset="0"/>
              </a:rPr>
              <a:t>harus</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dari</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jurnal</a:t>
            </a:r>
            <a:r>
              <a:rPr lang="en-US"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yang</a:t>
            </a:r>
            <a:r>
              <a:rPr lang="id-ID" sz="18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ber ISSN </a:t>
            </a:r>
            <a:r>
              <a:rPr lang="id-ID" sz="1800" dirty="0" smtClean="0">
                <a:latin typeface="Open Sans" panose="020B0606030504020204" pitchFamily="34" charset="0"/>
                <a:ea typeface="Open Sans" panose="020B0606030504020204" pitchFamily="34" charset="0"/>
                <a:cs typeface="Open Sans" panose="020B0606030504020204" pitchFamily="34" charset="0"/>
              </a:rPr>
              <a:t>atau</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terindeks</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dirty="0" err="1" smtClean="0">
                <a:latin typeface="Open Sans" panose="020B0606030504020204" pitchFamily="34" charset="0"/>
                <a:ea typeface="Open Sans" panose="020B0606030504020204" pitchFamily="34" charset="0"/>
                <a:cs typeface="Open Sans" panose="020B0606030504020204" pitchFamily="34" charset="0"/>
              </a:rPr>
              <a:t>oleh</a:t>
            </a:r>
            <a:r>
              <a:rPr lang="en-US" sz="1800" dirty="0" smtClean="0">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SCOPUS</a:t>
            </a:r>
            <a:r>
              <a:rPr lang="en-US" sz="1800" b="1" dirty="0" smtClean="0">
                <a:latin typeface="Open Sans" panose="020B0606030504020204" pitchFamily="34" charset="0"/>
                <a:ea typeface="Open Sans" panose="020B0606030504020204" pitchFamily="34" charset="0"/>
                <a:cs typeface="Open Sans" panose="020B0606030504020204" pitchFamily="34" charset="0"/>
              </a:rPr>
              <a:t> </a:t>
            </a:r>
            <a:r>
              <a:rPr lang="id-ID" sz="1800" b="1" dirty="0" smtClean="0">
                <a:latin typeface="Open Sans" panose="020B0606030504020204" pitchFamily="34" charset="0"/>
                <a:ea typeface="Open Sans" panose="020B0606030504020204" pitchFamily="34" charset="0"/>
                <a:cs typeface="Open Sans" panose="020B0606030504020204" pitchFamily="34" charset="0"/>
              </a:rPr>
              <a:t>atau</a:t>
            </a:r>
            <a:r>
              <a:rPr lang="en-US" sz="1800" b="1" dirty="0" smtClean="0">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ISI</a:t>
            </a:r>
          </a:p>
          <a:p>
            <a:pPr marL="514350" indent="-514350">
              <a:lnSpc>
                <a:spcPct val="170000"/>
              </a:lnSpc>
              <a:spcBef>
                <a:spcPts val="0"/>
              </a:spcBef>
              <a:buFont typeface="+mj-lt"/>
              <a:buAutoNum type="arabicPeriod"/>
            </a:pP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itle 1"/>
          <p:cNvSpPr txBox="1">
            <a:spLocks/>
          </p:cNvSpPr>
          <p:nvPr/>
        </p:nvSpPr>
        <p:spPr>
          <a:xfrm>
            <a:off x="4146550" y="96506"/>
            <a:ext cx="7378699" cy="9315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err="1" smtClean="0">
                <a:latin typeface="Roboto Black" panose="02000000000000000000" pitchFamily="2" charset="0"/>
                <a:ea typeface="Roboto Black" panose="02000000000000000000" pitchFamily="2" charset="0"/>
                <a:cs typeface="Open Sans" panose="020B0606030504020204" pitchFamily="34" charset="0"/>
              </a:rPr>
              <a:t>Kiat</a:t>
            </a:r>
            <a:r>
              <a:rPr lang="en-US" sz="4800" b="1" dirty="0" smtClean="0">
                <a:latin typeface="Roboto Black" panose="02000000000000000000" pitchFamily="2" charset="0"/>
                <a:ea typeface="Roboto Black" panose="02000000000000000000" pitchFamily="2" charset="0"/>
                <a:cs typeface="Open Sans" panose="020B0606030504020204" pitchFamily="34" charset="0"/>
              </a:rPr>
              <a:t> </a:t>
            </a:r>
            <a:r>
              <a:rPr lang="en-US" sz="4800" b="1" dirty="0" err="1" smtClean="0">
                <a:latin typeface="Roboto Black" panose="02000000000000000000" pitchFamily="2" charset="0"/>
                <a:ea typeface="Roboto Black" panose="02000000000000000000" pitchFamily="2" charset="0"/>
                <a:cs typeface="Open Sans" panose="020B0606030504020204" pitchFamily="34" charset="0"/>
              </a:rPr>
              <a:t>Penulisan</a:t>
            </a:r>
            <a:r>
              <a:rPr lang="en-US" sz="4800" b="1" dirty="0" smtClean="0">
                <a:latin typeface="Roboto Black" panose="02000000000000000000" pitchFamily="2" charset="0"/>
                <a:ea typeface="Roboto Black" panose="02000000000000000000" pitchFamily="2" charset="0"/>
                <a:cs typeface="Open Sans" panose="020B0606030504020204" pitchFamily="34" charset="0"/>
              </a:rPr>
              <a:t> </a:t>
            </a:r>
            <a:r>
              <a:rPr lang="en-US" sz="4800" b="1" dirty="0" err="1" smtClean="0">
                <a:latin typeface="Roboto Black" panose="02000000000000000000" pitchFamily="2" charset="0"/>
                <a:ea typeface="Roboto Black" panose="02000000000000000000" pitchFamily="2" charset="0"/>
                <a:cs typeface="Open Sans" panose="020B0606030504020204" pitchFamily="34" charset="0"/>
              </a:rPr>
              <a:t>Ilmiah</a:t>
            </a:r>
            <a:endParaRPr lang="en-US" sz="4800" b="1" dirty="0">
              <a:latin typeface="Roboto Black" panose="02000000000000000000" pitchFamily="2" charset="0"/>
              <a:ea typeface="Roboto Black" panose="02000000000000000000" pitchFamily="2" charset="0"/>
              <a:cs typeface="Open Sans" panose="020B0606030504020204" pitchFamily="34" charset="0"/>
            </a:endParaRPr>
          </a:p>
        </p:txBody>
      </p:sp>
    </p:spTree>
    <p:extLst>
      <p:ext uri="{BB962C8B-B14F-4D97-AF65-F5344CB8AC3E}">
        <p14:creationId xmlns:p14="http://schemas.microsoft.com/office/powerpoint/2010/main" val="32950976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4" name="Text Placeholder 3"/>
          <p:cNvSpPr>
            <a:spLocks noGrp="1"/>
          </p:cNvSpPr>
          <p:nvPr>
            <p:ph type="body" idx="1"/>
          </p:nvPr>
        </p:nvSpPr>
        <p:spPr>
          <a:xfrm>
            <a:off x="551384" y="5046857"/>
            <a:ext cx="10363200" cy="953650"/>
          </a:xfrm>
        </p:spPr>
        <p:txBody>
          <a:bodyPr/>
          <a:lstStyle/>
          <a:p>
            <a:pPr algn="ctr"/>
            <a:r>
              <a:rPr lang="id-ID" sz="6000" dirty="0" smtClean="0"/>
              <a:t>SELESAI</a:t>
            </a:r>
            <a:endParaRPr lang="id-ID" sz="6000" dirty="0"/>
          </a:p>
        </p:txBody>
      </p:sp>
      <p:grpSp>
        <p:nvGrpSpPr>
          <p:cNvPr id="9" name="Group 8"/>
          <p:cNvGrpSpPr/>
          <p:nvPr/>
        </p:nvGrpSpPr>
        <p:grpSpPr>
          <a:xfrm>
            <a:off x="3719736" y="1689238"/>
            <a:ext cx="3960440" cy="3241812"/>
            <a:chOff x="3719736" y="1689238"/>
            <a:chExt cx="3960440" cy="324181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1689238"/>
              <a:ext cx="3960440" cy="32418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3912" y="1916832"/>
              <a:ext cx="720080" cy="720080"/>
            </a:xfrm>
            <a:prstGeom prst="rect">
              <a:avLst/>
            </a:prstGeom>
          </p:spPr>
        </p:pic>
      </p:grpSp>
    </p:spTree>
    <p:extLst>
      <p:ext uri="{BB962C8B-B14F-4D97-AF65-F5344CB8AC3E}">
        <p14:creationId xmlns:p14="http://schemas.microsoft.com/office/powerpoint/2010/main" val="3639208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11176000" cy="4953000"/>
          </a:xfrm>
        </p:spPr>
        <p:txBody>
          <a:bodyPr/>
          <a:lstStyle/>
          <a:p>
            <a:pPr marL="514350" indent="-514350">
              <a:buFont typeface="+mj-lt"/>
              <a:buAutoNum type="arabicPeriod"/>
            </a:pPr>
            <a:r>
              <a:rPr lang="id-ID" sz="2600" dirty="0" smtClean="0"/>
              <a:t>Buku atau </a:t>
            </a:r>
            <a:r>
              <a:rPr lang="id-ID" sz="2600" dirty="0"/>
              <a:t>Teks </a:t>
            </a:r>
            <a:r>
              <a:rPr lang="id-ID" sz="2600" dirty="0" smtClean="0"/>
              <a:t>Pelajaran, </a:t>
            </a:r>
            <a:r>
              <a:rPr lang="id-ID" sz="2400" b="0" dirty="0"/>
              <a:t>Buku pelajaran adalah buku berisi pengetahuan untuk bidang ilmu atau mata pelajaran tertentu dan diperuntukkan bagi siswa pada suatu jenjang pendidikan tertentu atau sebagai bahan pegangan mengajar guru, baik sebagai buku utama atau buku pelengkap</a:t>
            </a:r>
            <a:r>
              <a:rPr lang="id-ID" sz="2400" b="0" dirty="0" smtClean="0"/>
              <a:t>.</a:t>
            </a:r>
          </a:p>
          <a:p>
            <a:pPr marL="514350" indent="-514350">
              <a:buFont typeface="+mj-lt"/>
              <a:buAutoNum type="arabicPeriod"/>
            </a:pPr>
            <a:r>
              <a:rPr lang="id-ID" sz="2600" dirty="0" smtClean="0"/>
              <a:t>Tulisan </a:t>
            </a:r>
            <a:r>
              <a:rPr lang="id-ID" sz="2600" dirty="0"/>
              <a:t>Ilmiah </a:t>
            </a:r>
            <a:r>
              <a:rPr lang="id-ID" sz="2600" dirty="0" smtClean="0"/>
              <a:t>Populer, </a:t>
            </a:r>
            <a:r>
              <a:rPr lang="id-ID" sz="2600" b="0" dirty="0" smtClean="0"/>
              <a:t>Tulisan </a:t>
            </a:r>
            <a:r>
              <a:rPr lang="id-ID" sz="2600" b="0" dirty="0"/>
              <a:t>ilmiah yang biasanya diterbitkan di koran, majalah atau media </a:t>
            </a:r>
            <a:r>
              <a:rPr lang="id-ID" sz="2600" b="0" dirty="0" smtClean="0"/>
              <a:t>lain. Biasanya</a:t>
            </a:r>
            <a:r>
              <a:rPr lang="id-ID" sz="2600" b="0" dirty="0"/>
              <a:t>, tulisan ilmiah populer ini lebih bersifat memaparkan hasil penelitian singkat layaknya pada artikel, tetapi ia dapat diterbitkan di media kemasyarakatan.</a:t>
            </a:r>
          </a:p>
          <a:p>
            <a:pPr marL="514350" indent="-514350">
              <a:buFont typeface="+mj-lt"/>
              <a:buAutoNum type="arabicPeriod"/>
            </a:pPr>
            <a:endParaRPr lang="id-ID" sz="2600" b="0" dirty="0"/>
          </a:p>
          <a:p>
            <a:pPr marL="514350" indent="-514350">
              <a:buFont typeface="+mj-lt"/>
              <a:buAutoNum type="arabicPeriod"/>
            </a:pPr>
            <a:endParaRPr lang="id-ID" sz="2600" dirty="0"/>
          </a:p>
        </p:txBody>
      </p:sp>
      <p:sp>
        <p:nvSpPr>
          <p:cNvPr id="4" name="Title 1"/>
          <p:cNvSpPr>
            <a:spLocks noGrp="1"/>
          </p:cNvSpPr>
          <p:nvPr>
            <p:ph type="title"/>
          </p:nvPr>
        </p:nvSpPr>
        <p:spPr/>
        <p:txBody>
          <a:bodyPr/>
          <a:lstStyle/>
          <a:p>
            <a:r>
              <a:rPr lang="id-ID" dirty="0"/>
              <a:t>Jenis-jenis </a:t>
            </a:r>
            <a:r>
              <a:rPr lang="id-ID" dirty="0" smtClean="0"/>
              <a:t>Publikasi Ilmiah</a:t>
            </a:r>
            <a:endParaRPr lang="id-ID" dirty="0"/>
          </a:p>
        </p:txBody>
      </p:sp>
    </p:spTree>
    <p:extLst>
      <p:ext uri="{BB962C8B-B14F-4D97-AF65-F5344CB8AC3E}">
        <p14:creationId xmlns:p14="http://schemas.microsoft.com/office/powerpoint/2010/main" val="1205077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Jenis-jenis </a:t>
            </a:r>
            <a:r>
              <a:rPr lang="id-ID" dirty="0" smtClean="0"/>
              <a:t>Publikasi Ilmiah</a:t>
            </a:r>
            <a:endParaRPr lang="id-ID" dirty="0"/>
          </a:p>
        </p:txBody>
      </p:sp>
      <p:sp>
        <p:nvSpPr>
          <p:cNvPr id="3" name="Content Placeholder 2"/>
          <p:cNvSpPr>
            <a:spLocks noGrp="1"/>
          </p:cNvSpPr>
          <p:nvPr>
            <p:ph idx="1"/>
          </p:nvPr>
        </p:nvSpPr>
        <p:spPr>
          <a:xfrm>
            <a:off x="609600" y="1371599"/>
            <a:ext cx="11480800" cy="5290457"/>
          </a:xfrm>
        </p:spPr>
        <p:txBody>
          <a:bodyPr/>
          <a:lstStyle/>
          <a:p>
            <a:pPr marL="457200" indent="-457200">
              <a:buFont typeface="+mj-lt"/>
              <a:buAutoNum type="arabicPeriod" startAt="3"/>
            </a:pPr>
            <a:r>
              <a:rPr lang="id-ID" sz="2200" dirty="0" smtClean="0"/>
              <a:t>Makalah, </a:t>
            </a:r>
            <a:r>
              <a:rPr lang="id-ID" sz="2200" b="0" dirty="0" smtClean="0"/>
              <a:t>merupakan </a:t>
            </a:r>
            <a:r>
              <a:rPr lang="id-ID" sz="2200" b="0" dirty="0"/>
              <a:t>karya ilmiah yang menyajikan sebuah masalah yang penyelesaianya mengandalkan berbagai macam data yang ada di lapangan. Karya ilmiah ini bersifat empiris dan juga objektif. Dalam penyajiannya, makalah biasanya dipresentasikan dalam sebuah kegiatan seminar.</a:t>
            </a:r>
          </a:p>
          <a:p>
            <a:pPr marL="457200" indent="-457200">
              <a:buFont typeface="+mj-lt"/>
              <a:buAutoNum type="arabicPeriod" startAt="3"/>
            </a:pPr>
            <a:r>
              <a:rPr lang="id-ID" sz="2200" dirty="0" smtClean="0"/>
              <a:t>Artikel, </a:t>
            </a:r>
            <a:r>
              <a:rPr lang="id-ID" sz="2200" b="0" dirty="0" smtClean="0"/>
              <a:t>Dalam </a:t>
            </a:r>
            <a:r>
              <a:rPr lang="id-ID" sz="2200" b="0" dirty="0"/>
              <a:t>konteks jurnalistik, pengertian karya ilmiah artikel merupakan karya ilmiah yang memuat pendapat subjektif pembuatnya mengenai sebuah peristiwa ataupun masalah tertentu, sedangkan jika dipandang dari sudut pandang ilmiah, artikel dapat diartikan sebagai karya tulis yang sengaja dirancang untuk dimuat dalam jurnal ataupun kumpulan artikel yang dibuat dengan memperhatikan kaidah penulisan ilmiah dan mengikuti pedoman ilmiah yang berlaku.</a:t>
            </a:r>
          </a:p>
          <a:p>
            <a:pPr marL="457200" indent="-457200">
              <a:buFont typeface="+mj-lt"/>
              <a:buAutoNum type="arabicPeriod" startAt="3"/>
            </a:pPr>
            <a:r>
              <a:rPr lang="id-ID" sz="2200" dirty="0"/>
              <a:t>Kertas Kerja atau Work paper, </a:t>
            </a:r>
            <a:r>
              <a:rPr lang="id-ID" sz="2200" b="0" dirty="0"/>
              <a:t>pada dasarnya sama dengan makalah, namun dibuat dengan analisis yang lebih mendalam dan tajam serta dipresentasikan pada seminar atau lokakarya yang biasanya dihadiri oleh ilmuwan.</a:t>
            </a:r>
          </a:p>
          <a:p>
            <a:pPr marL="514350" indent="-514350">
              <a:buFont typeface="+mj-lt"/>
              <a:buAutoNum type="arabicPeriod" startAt="3"/>
            </a:pPr>
            <a:endParaRPr lang="id-ID" sz="2200" dirty="0"/>
          </a:p>
        </p:txBody>
      </p:sp>
    </p:spTree>
    <p:extLst>
      <p:ext uri="{BB962C8B-B14F-4D97-AF65-F5344CB8AC3E}">
        <p14:creationId xmlns:p14="http://schemas.microsoft.com/office/powerpoint/2010/main" val="1396022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Jenis-jenis Publikasi Ilmiah</a:t>
            </a:r>
          </a:p>
        </p:txBody>
      </p:sp>
      <p:sp>
        <p:nvSpPr>
          <p:cNvPr id="3" name="Content Placeholder 2"/>
          <p:cNvSpPr>
            <a:spLocks noGrp="1"/>
          </p:cNvSpPr>
          <p:nvPr>
            <p:ph idx="1"/>
          </p:nvPr>
        </p:nvSpPr>
        <p:spPr/>
        <p:txBody>
          <a:bodyPr/>
          <a:lstStyle/>
          <a:p>
            <a:pPr marL="514350" indent="-514350">
              <a:buFont typeface="+mj-lt"/>
              <a:buAutoNum type="arabicPeriod" startAt="6"/>
            </a:pPr>
            <a:r>
              <a:rPr lang="id-ID" sz="2600" dirty="0" smtClean="0"/>
              <a:t>Paper, </a:t>
            </a:r>
            <a:r>
              <a:rPr lang="id-ID" sz="2600" b="0" dirty="0" smtClean="0"/>
              <a:t>adalah </a:t>
            </a:r>
            <a:r>
              <a:rPr lang="id-ID" sz="2600" b="0" dirty="0"/>
              <a:t>sebutan khusus untuk makalah di kalangan mahasiswa dalam kaitannya dengan pembelajaran dan pendidikannya sebelum menyelesaikan jenjang studi Diploma, S1, S2 dan atau S3. Sistematika penulisannya pun sama dengan artikel dan makalah, tergantung panduan yang berlaku di perguruan tinggi yang bersangkutan</a:t>
            </a:r>
            <a:r>
              <a:rPr lang="id-ID" sz="2600" b="0" dirty="0" smtClean="0"/>
              <a:t>.</a:t>
            </a:r>
          </a:p>
          <a:p>
            <a:pPr marL="514350" indent="-514350">
              <a:buFont typeface="+mj-lt"/>
              <a:buAutoNum type="arabicPeriod" startAt="6"/>
            </a:pPr>
            <a:r>
              <a:rPr lang="id-ID" sz="2600" dirty="0"/>
              <a:t>Skripsi, </a:t>
            </a:r>
            <a:r>
              <a:rPr lang="id-ID" sz="2600" b="0" dirty="0"/>
              <a:t> merupakan karya ilmiah yang dibuat oleh mahasiswa untuk bisa mendapatkan gelar sarjana (S1). Skripsi memuat tulisan berisi pendapat penulis dengan mengacu ataupun berdasarkan teori yang telah diterbitkan sebelumnya.</a:t>
            </a:r>
          </a:p>
          <a:p>
            <a:pPr marL="514350" indent="-514350">
              <a:buFont typeface="+mj-lt"/>
              <a:buAutoNum type="arabicPeriod" startAt="6"/>
            </a:pPr>
            <a:endParaRPr lang="id-ID" sz="2600" b="0" dirty="0"/>
          </a:p>
          <a:p>
            <a:pPr marL="514350" indent="-514350">
              <a:buFont typeface="+mj-lt"/>
              <a:buAutoNum type="arabicPeriod" startAt="6"/>
            </a:pPr>
            <a:endParaRPr lang="id-ID" sz="2600" dirty="0"/>
          </a:p>
        </p:txBody>
      </p:sp>
    </p:spTree>
    <p:extLst>
      <p:ext uri="{BB962C8B-B14F-4D97-AF65-F5344CB8AC3E}">
        <p14:creationId xmlns:p14="http://schemas.microsoft.com/office/powerpoint/2010/main" val="1062411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Jenis-jenis Publikasi Ilmiah</a:t>
            </a:r>
          </a:p>
        </p:txBody>
      </p:sp>
      <p:sp>
        <p:nvSpPr>
          <p:cNvPr id="3" name="Content Placeholder 2"/>
          <p:cNvSpPr>
            <a:spLocks noGrp="1"/>
          </p:cNvSpPr>
          <p:nvPr>
            <p:ph idx="1"/>
          </p:nvPr>
        </p:nvSpPr>
        <p:spPr>
          <a:xfrm>
            <a:off x="449943" y="1502228"/>
            <a:ext cx="11379200" cy="4953000"/>
          </a:xfrm>
        </p:spPr>
        <p:txBody>
          <a:bodyPr/>
          <a:lstStyle/>
          <a:p>
            <a:pPr marL="514350" indent="-514350">
              <a:buFont typeface="+mj-lt"/>
              <a:buAutoNum type="arabicPeriod" startAt="8"/>
            </a:pPr>
            <a:r>
              <a:rPr lang="id-ID" sz="2600" dirty="0"/>
              <a:t>Tesis, </a:t>
            </a:r>
            <a:r>
              <a:rPr lang="id-ID" sz="2600" b="0" dirty="0"/>
              <a:t>adalah karya tulis ilmiah mahasiswa untuk menyelesaikan program studi S2 atau Pascasarjana yang bersifat lebih mendalam dibandingkan dengan skripsi. Tesis mengungkapkan pengetahuan baru yang didapat dari penelitian yang dilakukan individu yang bersangkutan.</a:t>
            </a:r>
          </a:p>
          <a:p>
            <a:pPr marL="514350" indent="-514350">
              <a:buFont typeface="+mj-lt"/>
              <a:buAutoNum type="arabicPeriod" startAt="8"/>
            </a:pPr>
            <a:r>
              <a:rPr lang="id-ID" sz="2600" dirty="0" smtClean="0"/>
              <a:t>Disertasi, atau </a:t>
            </a:r>
            <a:r>
              <a:rPr lang="id-ID" sz="2600" dirty="0"/>
              <a:t>Ph.D thesis </a:t>
            </a:r>
            <a:r>
              <a:rPr lang="id-ID" sz="2600" b="0" dirty="0"/>
              <a:t>diperuntukkan bagi mahasiswa program S3 atau meraih gelar Doktor/Dr. yang mengemukakan analisis yang dapat dibuktikan oleh penulis berdasarkan dengan data dan fakta yang sahih atau valid dengan analisis yang terinci. Disertasi berisi suatu temuan penulis sendiri yang berupa temuan orisinal.</a:t>
            </a:r>
          </a:p>
          <a:p>
            <a:pPr marL="514350" indent="-514350">
              <a:buFont typeface="+mj-lt"/>
              <a:buAutoNum type="arabicPeriod" startAt="8"/>
            </a:pPr>
            <a:endParaRPr lang="id-ID" sz="2600" dirty="0"/>
          </a:p>
        </p:txBody>
      </p:sp>
    </p:spTree>
    <p:extLst>
      <p:ext uri="{BB962C8B-B14F-4D97-AF65-F5344CB8AC3E}">
        <p14:creationId xmlns:p14="http://schemas.microsoft.com/office/powerpoint/2010/main" val="1903465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0" y="0"/>
            <a:ext cx="12282985" cy="6858000"/>
          </a:xfrm>
          <a:prstGeom prst="rect">
            <a:avLst/>
          </a:prstGeom>
        </p:spPr>
      </p:pic>
      <p:sp>
        <p:nvSpPr>
          <p:cNvPr id="5" name="Rectangle 4"/>
          <p:cNvSpPr/>
          <p:nvPr/>
        </p:nvSpPr>
        <p:spPr>
          <a:xfrm>
            <a:off x="-2694068" y="0"/>
            <a:ext cx="14977053" cy="84939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1744" y="2962834"/>
            <a:ext cx="11999495" cy="923330"/>
          </a:xfrm>
          <a:prstGeom prst="rect">
            <a:avLst/>
          </a:prstGeom>
          <a:noFill/>
        </p:spPr>
        <p:txBody>
          <a:bodyPr wrap="square" rtlCol="0">
            <a:spAutoFit/>
          </a:bodyPr>
          <a:lstStyle/>
          <a:p>
            <a:pPr algn="ctr"/>
            <a:r>
              <a:rPr lang="id-ID" sz="5400" spc="-400" dirty="0" smtClean="0">
                <a:solidFill>
                  <a:srgbClr val="1F608A"/>
                </a:solidFill>
                <a:latin typeface="Roboto Black" panose="02000000000000000000" pitchFamily="2" charset="0"/>
                <a:ea typeface="Roboto Black" panose="02000000000000000000" pitchFamily="2" charset="0"/>
                <a:cs typeface="WC Mano Negra Bta"/>
              </a:rPr>
              <a:t>JURNAL ILMIAH DARI SKRIPSI</a:t>
            </a:r>
            <a:endParaRPr lang="en-US" sz="5400" spc="-400" dirty="0">
              <a:solidFill>
                <a:schemeClr val="tx1">
                  <a:lumMod val="85000"/>
                  <a:lumOff val="15000"/>
                </a:schemeClr>
              </a:solidFill>
              <a:latin typeface="Roboto Black" panose="02000000000000000000" pitchFamily="2" charset="0"/>
              <a:ea typeface="Roboto Black" panose="02000000000000000000" pitchFamily="2" charset="0"/>
              <a:cs typeface="WC Mano Negra Bta"/>
            </a:endParaRPr>
          </a:p>
        </p:txBody>
      </p:sp>
      <p:grpSp>
        <p:nvGrpSpPr>
          <p:cNvPr id="8" name="Group 7"/>
          <p:cNvGrpSpPr/>
          <p:nvPr/>
        </p:nvGrpSpPr>
        <p:grpSpPr>
          <a:xfrm>
            <a:off x="1333500" y="1840832"/>
            <a:ext cx="1314450" cy="2786586"/>
            <a:chOff x="1828800" y="1668379"/>
            <a:chExt cx="1314450" cy="3176336"/>
          </a:xfrm>
          <a:solidFill>
            <a:srgbClr val="2C83B9"/>
          </a:solidFill>
        </p:grpSpPr>
        <p:sp>
          <p:nvSpPr>
            <p:cNvPr id="9" name="Rectangle 8"/>
            <p:cNvSpPr/>
            <p:nvPr/>
          </p:nvSpPr>
          <p:spPr>
            <a:xfrm>
              <a:off x="1828800" y="1668379"/>
              <a:ext cx="48126" cy="31763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852863" y="1668379"/>
              <a:ext cx="129038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828800" y="4803152"/>
              <a:ext cx="1290387" cy="415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flipH="1">
            <a:off x="9546055" y="1886551"/>
            <a:ext cx="1314450" cy="2740867"/>
            <a:chOff x="1828800" y="1668379"/>
            <a:chExt cx="1314450" cy="3176336"/>
          </a:xfrm>
          <a:solidFill>
            <a:srgbClr val="C2DFF0"/>
          </a:solidFill>
        </p:grpSpPr>
        <p:sp>
          <p:nvSpPr>
            <p:cNvPr id="13" name="Rectangle 12"/>
            <p:cNvSpPr/>
            <p:nvPr/>
          </p:nvSpPr>
          <p:spPr>
            <a:xfrm>
              <a:off x="1828800" y="1668379"/>
              <a:ext cx="48126" cy="31763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852863" y="1668379"/>
              <a:ext cx="129038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828800" y="4803152"/>
              <a:ext cx="1290387" cy="415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extBox 15"/>
          <p:cNvSpPr txBox="1"/>
          <p:nvPr/>
        </p:nvSpPr>
        <p:spPr>
          <a:xfrm>
            <a:off x="2151155" y="2396405"/>
            <a:ext cx="7800974" cy="584775"/>
          </a:xfrm>
          <a:prstGeom prst="rect">
            <a:avLst/>
          </a:prstGeom>
          <a:noFill/>
        </p:spPr>
        <p:txBody>
          <a:bodyPr wrap="square" rtlCol="0">
            <a:spAutoFit/>
          </a:bodyPr>
          <a:lstStyle/>
          <a:p>
            <a:pPr algn="ctr"/>
            <a:r>
              <a:rPr lang="id-ID" sz="3200" b="1" i="1" spc="225"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CARA MUDAH MEMBUAT</a:t>
            </a:r>
            <a:endParaRPr lang="en-US" sz="3200" i="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94421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6"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8490</TotalTime>
  <Words>1651</Words>
  <Application>Microsoft Office PowerPoint</Application>
  <PresentationFormat>Widescreen</PresentationFormat>
  <Paragraphs>213</Paragraphs>
  <Slides>41</Slides>
  <Notes>1</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41</vt:i4>
      </vt:variant>
    </vt:vector>
  </HeadingPairs>
  <TitlesOfParts>
    <vt:vector size="57" baseType="lpstr">
      <vt:lpstr>Arial</vt:lpstr>
      <vt:lpstr>Calibri</vt:lpstr>
      <vt:lpstr>Calibri Light</vt:lpstr>
      <vt:lpstr>Lato Light</vt:lpstr>
      <vt:lpstr>Open Sans</vt:lpstr>
      <vt:lpstr>Roboto Black</vt:lpstr>
      <vt:lpstr>Times New Roman</vt:lpstr>
      <vt:lpstr>Verdana</vt:lpstr>
      <vt:lpstr>WC Mano Negra Bta</vt:lpstr>
      <vt:lpstr>Wingdings</vt:lpstr>
      <vt:lpstr>Custom Design</vt:lpstr>
      <vt:lpstr>1_Custom Design</vt:lpstr>
      <vt:lpstr>2_Custom Design</vt:lpstr>
      <vt:lpstr>powerpoint-template-apr7</vt:lpstr>
      <vt:lpstr>1_powerpoint-template-apr7</vt:lpstr>
      <vt:lpstr>Image</vt:lpstr>
      <vt:lpstr>FAKULTAS TEKNOLOGI INFORMASI</vt:lpstr>
      <vt:lpstr>Jenis jenis publikasi penelitian</vt:lpstr>
      <vt:lpstr>Publikasi Ilmiah</vt:lpstr>
      <vt:lpstr>Ciri-ciri publikasi ilmiah</vt:lpstr>
      <vt:lpstr>Jenis-jenis Publikasi Ilmiah</vt:lpstr>
      <vt:lpstr>Jenis-jenis Publikasi Ilmiah</vt:lpstr>
      <vt:lpstr>Jenis-jenis Publikasi Ilmiah</vt:lpstr>
      <vt:lpstr>Jenis-jenis Publikasi Ilmiah</vt:lpstr>
      <vt:lpstr>PowerPoint Presentation</vt:lpstr>
      <vt:lpstr>Jurnal</vt:lpstr>
      <vt:lpstr>JENIS MESIN PENGINDEKS JURNAL</vt:lpstr>
      <vt:lpstr>PowerPoint Presentation</vt:lpstr>
      <vt:lpstr>Surat Edaran (B/565/B.B1/HK.01.01/2019) KEMRISTEKDIKTI terkait “Sarana Publikasi Ilmiah Mahasiwa” tertanggal 8 Juli 2019. </vt:lpstr>
      <vt:lpstr>PowerPoint Presentation</vt:lpstr>
      <vt:lpstr>PowerPoint Presentation</vt:lpstr>
      <vt:lpstr>PowerPoint Presentation</vt:lpstr>
      <vt:lpstr>PowerPoint Presentation</vt:lpstr>
      <vt:lpstr>PowerPoint Presentation</vt:lpstr>
      <vt:lpstr>PowerPoint Presentation</vt:lpstr>
      <vt:lpstr>Contoh Judul</vt:lpstr>
      <vt:lpstr>PowerPoint Presentation</vt:lpstr>
      <vt:lpstr>PowerPoint Presentation</vt:lpstr>
      <vt:lpstr>PowerPoint Presentation</vt:lpstr>
      <vt:lpstr>PowerPoint Presentation</vt:lpstr>
      <vt:lpstr>PowerPoint Presentation</vt:lpstr>
      <vt:lpstr>KONVERSI SISTEMATIKA PENULISAN (PRODI TI/SK)</vt:lpstr>
      <vt:lpstr>KONVERSI SISTEMATIKA PENULISAN (PRODI SI/MI/KA)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Kesimpulan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rona</dc:creator>
  <cp:lastModifiedBy>deni mahdiana</cp:lastModifiedBy>
  <cp:revision>509</cp:revision>
  <dcterms:created xsi:type="dcterms:W3CDTF">2017-01-20T14:58:20Z</dcterms:created>
  <dcterms:modified xsi:type="dcterms:W3CDTF">2020-09-14T20:25:29Z</dcterms:modified>
</cp:coreProperties>
</file>